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72" r:id="rId1"/>
  </p:sldMasterIdLst>
  <p:notesMasterIdLst>
    <p:notesMasterId r:id="rId34"/>
  </p:notesMasterIdLst>
  <p:sldIdLst>
    <p:sldId id="256" r:id="rId2"/>
    <p:sldId id="292" r:id="rId3"/>
    <p:sldId id="262" r:id="rId4"/>
    <p:sldId id="257" r:id="rId5"/>
    <p:sldId id="298" r:id="rId6"/>
    <p:sldId id="258" r:id="rId7"/>
    <p:sldId id="296" r:id="rId8"/>
    <p:sldId id="295" r:id="rId9"/>
    <p:sldId id="294" r:id="rId10"/>
    <p:sldId id="260" r:id="rId11"/>
    <p:sldId id="308" r:id="rId12"/>
    <p:sldId id="307" r:id="rId13"/>
    <p:sldId id="284" r:id="rId14"/>
    <p:sldId id="297" r:id="rId15"/>
    <p:sldId id="282" r:id="rId16"/>
    <p:sldId id="281" r:id="rId17"/>
    <p:sldId id="309" r:id="rId18"/>
    <p:sldId id="299" r:id="rId19"/>
    <p:sldId id="300" r:id="rId20"/>
    <p:sldId id="301" r:id="rId21"/>
    <p:sldId id="310" r:id="rId22"/>
    <p:sldId id="302" r:id="rId23"/>
    <p:sldId id="303" r:id="rId24"/>
    <p:sldId id="304" r:id="rId25"/>
    <p:sldId id="290" r:id="rId26"/>
    <p:sldId id="305" r:id="rId27"/>
    <p:sldId id="288" r:id="rId28"/>
    <p:sldId id="259" r:id="rId29"/>
    <p:sldId id="264" r:id="rId30"/>
    <p:sldId id="267" r:id="rId31"/>
    <p:sldId id="306" r:id="rId32"/>
    <p:sldId id="293" r:id="rId33"/>
  </p:sldIdLst>
  <p:sldSz cx="12192000" cy="6858000"/>
  <p:notesSz cx="6858000" cy="9144000"/>
  <p:custDataLst>
    <p:tags r:id="rId35"/>
  </p:custData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4A0"/>
    <a:srgbClr val="FF6702"/>
    <a:srgbClr val="4D4D4D"/>
    <a:srgbClr val="2BA02B"/>
    <a:srgbClr val="F2AF31"/>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71" autoAdjust="0"/>
    <p:restoredTop sz="94660"/>
  </p:normalViewPr>
  <p:slideViewPr>
    <p:cSldViewPr snapToGrid="0">
      <p:cViewPr varScale="1">
        <p:scale>
          <a:sx n="74" d="100"/>
          <a:sy n="74" d="100"/>
        </p:scale>
        <p:origin x="312" y="60"/>
      </p:cViewPr>
      <p:guideLst>
        <p:guide orient="horz" pos="2160"/>
        <p:guide pos="3840"/>
      </p:guideLst>
    </p:cSldViewPr>
  </p:slideViewPr>
  <p:notesTextViewPr>
    <p:cViewPr>
      <p:scale>
        <a:sx n="1" d="1"/>
        <a:sy n="1" d="1"/>
      </p:scale>
      <p:origin x="0" y="0"/>
    </p:cViewPr>
  </p:notesTextViewPr>
  <p:notesViewPr>
    <p:cSldViewPr snapToGrid="0">
      <p:cViewPr varScale="1">
        <p:scale>
          <a:sx n="52" d="100"/>
          <a:sy n="52"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diagrams/_rels/data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71285D-B4BC-4FF2-8BAD-74D8990FACA9}"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s-ES"/>
        </a:p>
      </dgm:t>
    </dgm:pt>
    <dgm:pt modelId="{5867508E-34C9-4676-887D-C1327D627F7B}">
      <dgm:prSet phldrT="[Texto]"/>
      <dgm:spPr/>
      <dgm:t>
        <a:bodyPr/>
        <a:lstStyle/>
        <a:p>
          <a:r>
            <a:rPr lang="es-ES" dirty="0">
              <a:latin typeface="Arial" panose="020B0604020202020204" pitchFamily="34" charset="0"/>
              <a:cs typeface="Arial" panose="020B0604020202020204" pitchFamily="34" charset="0"/>
            </a:rPr>
            <a:t>Asesorar al cliente en el correcto llenado del libro de reclamaciones y verificar que el reclamo o queja sea materia reclamable ante INDECOPI.</a:t>
          </a:r>
        </a:p>
      </dgm:t>
    </dgm:pt>
    <dgm:pt modelId="{E1C021B9-D18C-4A2B-B62A-05FD8AF5EC5F}" type="parTrans" cxnId="{A91BBD90-869D-49FE-8E62-7A382952A23E}">
      <dgm:prSet/>
      <dgm:spPr/>
      <dgm:t>
        <a:bodyPr/>
        <a:lstStyle/>
        <a:p>
          <a:endParaRPr lang="es-ES">
            <a:latin typeface="Arial" panose="020B0604020202020204" pitchFamily="34" charset="0"/>
            <a:cs typeface="Arial" panose="020B0604020202020204" pitchFamily="34" charset="0"/>
          </a:endParaRPr>
        </a:p>
      </dgm:t>
    </dgm:pt>
    <dgm:pt modelId="{F34DAC4A-9714-42F0-93F4-4FFF9440058B}" type="sibTrans" cxnId="{A91BBD90-869D-49FE-8E62-7A382952A23E}">
      <dgm:prSet/>
      <dgm:spPr/>
      <dgm:t>
        <a:bodyPr/>
        <a:lstStyle/>
        <a:p>
          <a:endParaRPr lang="es-ES">
            <a:latin typeface="Arial" panose="020B0604020202020204" pitchFamily="34" charset="0"/>
            <a:cs typeface="Arial" panose="020B0604020202020204" pitchFamily="34" charset="0"/>
          </a:endParaRPr>
        </a:p>
      </dgm:t>
    </dgm:pt>
    <dgm:pt modelId="{F7EA7572-13F7-41D3-9BA4-F688381E2B30}">
      <dgm:prSet phldrT="[Texto]"/>
      <dgm:spPr/>
      <dgm:t>
        <a:bodyPr/>
        <a:lstStyle/>
        <a:p>
          <a:r>
            <a:rPr lang="es-PE" b="0" dirty="0">
              <a:latin typeface="Arial" panose="020B0604020202020204" pitchFamily="34" charset="0"/>
              <a:cs typeface="Arial" panose="020B0604020202020204" pitchFamily="34" charset="0"/>
            </a:rPr>
            <a:t>Registrar en el sistema un incidente por el reclamo o queja escrita por el cliente en el Libro de Reclamaciones. (TP y TP-TPF) para las TPF y TPF-TC registro de consulta.</a:t>
          </a:r>
          <a:endParaRPr lang="es-ES" b="0" dirty="0">
            <a:latin typeface="Arial" panose="020B0604020202020204" pitchFamily="34" charset="0"/>
            <a:cs typeface="Arial" panose="020B0604020202020204" pitchFamily="34" charset="0"/>
          </a:endParaRPr>
        </a:p>
      </dgm:t>
    </dgm:pt>
    <dgm:pt modelId="{DD42F9F1-8F16-497E-97DF-883DB8E3418C}" type="parTrans" cxnId="{CF8D2917-CFD2-4E62-A393-78D8162FB5D1}">
      <dgm:prSet/>
      <dgm:spPr/>
      <dgm:t>
        <a:bodyPr/>
        <a:lstStyle/>
        <a:p>
          <a:endParaRPr lang="es-ES">
            <a:latin typeface="Arial" panose="020B0604020202020204" pitchFamily="34" charset="0"/>
            <a:cs typeface="Arial" panose="020B0604020202020204" pitchFamily="34" charset="0"/>
          </a:endParaRPr>
        </a:p>
      </dgm:t>
    </dgm:pt>
    <dgm:pt modelId="{AD94AB80-41CC-49C9-8A28-41BF76093763}" type="sibTrans" cxnId="{CF8D2917-CFD2-4E62-A393-78D8162FB5D1}">
      <dgm:prSet/>
      <dgm:spPr/>
      <dgm:t>
        <a:bodyPr/>
        <a:lstStyle/>
        <a:p>
          <a:endParaRPr lang="es-ES">
            <a:latin typeface="Arial" panose="020B0604020202020204" pitchFamily="34" charset="0"/>
            <a:cs typeface="Arial" panose="020B0604020202020204" pitchFamily="34" charset="0"/>
          </a:endParaRPr>
        </a:p>
      </dgm:t>
    </dgm:pt>
    <dgm:pt modelId="{2A0930F1-7C3E-45D1-8FCF-8E754DB7192E}">
      <dgm:prSet phldrT="[Texto]"/>
      <dgm:spPr/>
      <dgm:t>
        <a:bodyPr/>
        <a:lstStyle/>
        <a:p>
          <a:r>
            <a:rPr lang="es-PE" dirty="0">
              <a:latin typeface="Arial" panose="020B0604020202020204" pitchFamily="34" charset="0"/>
              <a:cs typeface="Arial" panose="020B0604020202020204" pitchFamily="34" charset="0"/>
            </a:rPr>
            <a:t>La carta de respuesta debe ser firmada por el </a:t>
          </a:r>
          <a:r>
            <a:rPr lang="es-PE" b="1" i="1" u="sng" dirty="0">
              <a:latin typeface="Arial" panose="020B0604020202020204" pitchFamily="34" charset="0"/>
              <a:cs typeface="Arial" panose="020B0604020202020204" pitchFamily="34" charset="0"/>
            </a:rPr>
            <a:t>asesor o supervisor autorizado a firmar resoluciones de reclamos o quejas.</a:t>
          </a:r>
          <a:endParaRPr lang="es-ES" b="1" i="1" u="sng" dirty="0">
            <a:latin typeface="Arial" panose="020B0604020202020204" pitchFamily="34" charset="0"/>
            <a:cs typeface="Arial" panose="020B0604020202020204" pitchFamily="34" charset="0"/>
          </a:endParaRPr>
        </a:p>
      </dgm:t>
    </dgm:pt>
    <dgm:pt modelId="{4687B369-A9FE-4619-9AD0-755B7AF29FAE}" type="parTrans" cxnId="{437FAEFF-E6EF-43DC-9ACC-DA152083A445}">
      <dgm:prSet/>
      <dgm:spPr/>
      <dgm:t>
        <a:bodyPr/>
        <a:lstStyle/>
        <a:p>
          <a:endParaRPr lang="es-ES">
            <a:latin typeface="Arial" panose="020B0604020202020204" pitchFamily="34" charset="0"/>
            <a:cs typeface="Arial" panose="020B0604020202020204" pitchFamily="34" charset="0"/>
          </a:endParaRPr>
        </a:p>
      </dgm:t>
    </dgm:pt>
    <dgm:pt modelId="{A1988DDF-4D34-426D-BB45-8712CC470416}" type="sibTrans" cxnId="{437FAEFF-E6EF-43DC-9ACC-DA152083A445}">
      <dgm:prSet/>
      <dgm:spPr/>
      <dgm:t>
        <a:bodyPr/>
        <a:lstStyle/>
        <a:p>
          <a:endParaRPr lang="es-ES">
            <a:latin typeface="Arial" panose="020B0604020202020204" pitchFamily="34" charset="0"/>
            <a:cs typeface="Arial" panose="020B0604020202020204" pitchFamily="34" charset="0"/>
          </a:endParaRPr>
        </a:p>
      </dgm:t>
    </dgm:pt>
    <dgm:pt modelId="{69AE37E9-F836-4320-AA26-2437D2D37722}">
      <dgm:prSet phldrT="[Texto]"/>
      <dgm:spPr/>
      <dgm:t>
        <a:bodyPr/>
        <a:lstStyle/>
        <a:p>
          <a:r>
            <a:rPr lang="es-ES" dirty="0">
              <a:latin typeface="Arial" panose="020B0604020202020204" pitchFamily="34" charset="0"/>
              <a:cs typeface="Arial" panose="020B0604020202020204" pitchFamily="34" charset="0"/>
            </a:rPr>
            <a:t>Responder por escrito los reclamos y quejas in situ o gestionar su envío por Courier.</a:t>
          </a:r>
        </a:p>
      </dgm:t>
    </dgm:pt>
    <dgm:pt modelId="{2748BCE0-855A-4686-B50A-6C0CC50B8B55}" type="parTrans" cxnId="{C56F1875-F2F2-423B-91BA-29916B10A5B7}">
      <dgm:prSet/>
      <dgm:spPr/>
      <dgm:t>
        <a:bodyPr/>
        <a:lstStyle/>
        <a:p>
          <a:endParaRPr lang="es-ES">
            <a:latin typeface="Arial" panose="020B0604020202020204" pitchFamily="34" charset="0"/>
            <a:cs typeface="Arial" panose="020B0604020202020204" pitchFamily="34" charset="0"/>
          </a:endParaRPr>
        </a:p>
      </dgm:t>
    </dgm:pt>
    <dgm:pt modelId="{2D47022F-7768-49E1-9E94-99D98206A7F4}" type="sibTrans" cxnId="{C56F1875-F2F2-423B-91BA-29916B10A5B7}">
      <dgm:prSet/>
      <dgm:spPr/>
      <dgm:t>
        <a:bodyPr/>
        <a:lstStyle/>
        <a:p>
          <a:endParaRPr lang="es-ES">
            <a:latin typeface="Arial" panose="020B0604020202020204" pitchFamily="34" charset="0"/>
            <a:cs typeface="Arial" panose="020B0604020202020204" pitchFamily="34" charset="0"/>
          </a:endParaRPr>
        </a:p>
      </dgm:t>
    </dgm:pt>
    <dgm:pt modelId="{12E911A2-F60A-44EF-AA74-040391262C61}">
      <dgm:prSet phldrT="[Texto]"/>
      <dgm:spPr/>
      <dgm:t>
        <a:bodyPr/>
        <a:lstStyle/>
        <a:p>
          <a:r>
            <a:rPr lang="es-ES" dirty="0">
              <a:latin typeface="Arial" panose="020B0604020202020204" pitchFamily="34" charset="0"/>
              <a:cs typeface="Arial" panose="020B0604020202020204" pitchFamily="34" charset="0"/>
            </a:rPr>
            <a:t>El plazo de respuesta del reclamo o queja es de </a:t>
          </a:r>
          <a:r>
            <a:rPr lang="es-ES" b="1" i="1" u="sng" dirty="0">
              <a:latin typeface="Arial" panose="020B0604020202020204" pitchFamily="34" charset="0"/>
              <a:cs typeface="Arial" panose="020B0604020202020204" pitchFamily="34" charset="0"/>
            </a:rPr>
            <a:t>15 días calendario</a:t>
          </a:r>
          <a:r>
            <a:rPr lang="es-ES" b="0" i="0" u="none" dirty="0">
              <a:latin typeface="Arial" panose="020B0604020202020204" pitchFamily="34" charset="0"/>
              <a:cs typeface="Arial" panose="020B0604020202020204" pitchFamily="34" charset="0"/>
            </a:rPr>
            <a:t> (incluyendo sábado, domingo y feriados).</a:t>
          </a:r>
          <a:endParaRPr lang="es-ES" b="1" i="1" u="sng" dirty="0">
            <a:latin typeface="Arial" panose="020B0604020202020204" pitchFamily="34" charset="0"/>
            <a:cs typeface="Arial" panose="020B0604020202020204" pitchFamily="34" charset="0"/>
          </a:endParaRPr>
        </a:p>
      </dgm:t>
    </dgm:pt>
    <dgm:pt modelId="{3C06D0CA-A2F3-4D5A-ADDB-6B3F1AADCF50}" type="parTrans" cxnId="{2107E035-2F00-420B-80DB-FD016B1DFA35}">
      <dgm:prSet/>
      <dgm:spPr/>
      <dgm:t>
        <a:bodyPr/>
        <a:lstStyle/>
        <a:p>
          <a:endParaRPr lang="es-ES">
            <a:latin typeface="Arial" panose="020B0604020202020204" pitchFamily="34" charset="0"/>
            <a:cs typeface="Arial" panose="020B0604020202020204" pitchFamily="34" charset="0"/>
          </a:endParaRPr>
        </a:p>
      </dgm:t>
    </dgm:pt>
    <dgm:pt modelId="{D9556EC8-AADF-4BE4-B396-2148B8F96D97}" type="sibTrans" cxnId="{2107E035-2F00-420B-80DB-FD016B1DFA35}">
      <dgm:prSet/>
      <dgm:spPr/>
      <dgm:t>
        <a:bodyPr/>
        <a:lstStyle/>
        <a:p>
          <a:endParaRPr lang="es-ES">
            <a:latin typeface="Arial" panose="020B0604020202020204" pitchFamily="34" charset="0"/>
            <a:cs typeface="Arial" panose="020B0604020202020204" pitchFamily="34" charset="0"/>
          </a:endParaRPr>
        </a:p>
      </dgm:t>
    </dgm:pt>
    <dgm:pt modelId="{A2CC5E7F-9524-4AB3-A3DD-54226B19CDD4}">
      <dgm:prSet phldrT="[Texto]"/>
      <dgm:spPr/>
      <dgm:t>
        <a:bodyPr/>
        <a:lstStyle/>
        <a:p>
          <a:r>
            <a:rPr lang="es-ES" dirty="0">
              <a:latin typeface="Arial" panose="020B0604020202020204" pitchFamily="34" charset="0"/>
              <a:cs typeface="Arial" panose="020B0604020202020204" pitchFamily="34" charset="0"/>
            </a:rPr>
            <a:t>Entregar al consumidor copia de su reclamación o queja, también su carta de respuesta.  Asesor debe escanearlos y adjuntarlos al incidente creado. </a:t>
          </a:r>
        </a:p>
      </dgm:t>
    </dgm:pt>
    <dgm:pt modelId="{65F6F75F-5194-46B0-861A-340A14A5C930}" type="parTrans" cxnId="{DF502CB8-F2DD-4B39-9A26-B1D0C8F6689F}">
      <dgm:prSet/>
      <dgm:spPr/>
      <dgm:t>
        <a:bodyPr/>
        <a:lstStyle/>
        <a:p>
          <a:endParaRPr lang="es-ES">
            <a:latin typeface="Arial" panose="020B0604020202020204" pitchFamily="34" charset="0"/>
            <a:cs typeface="Arial" panose="020B0604020202020204" pitchFamily="34" charset="0"/>
          </a:endParaRPr>
        </a:p>
      </dgm:t>
    </dgm:pt>
    <dgm:pt modelId="{A49A4584-9148-49E1-BEF3-199B0710ECDE}" type="sibTrans" cxnId="{DF502CB8-F2DD-4B39-9A26-B1D0C8F6689F}">
      <dgm:prSet/>
      <dgm:spPr/>
      <dgm:t>
        <a:bodyPr/>
        <a:lstStyle/>
        <a:p>
          <a:endParaRPr lang="es-ES">
            <a:latin typeface="Arial" panose="020B0604020202020204" pitchFamily="34" charset="0"/>
            <a:cs typeface="Arial" panose="020B0604020202020204" pitchFamily="34" charset="0"/>
          </a:endParaRPr>
        </a:p>
      </dgm:t>
    </dgm:pt>
    <dgm:pt modelId="{0FA48FBC-1FFD-4867-9512-B46ADCC59724}">
      <dgm:prSet phldrT="[Texto]"/>
      <dgm:spPr/>
      <dgm:t>
        <a:bodyPr/>
        <a:lstStyle/>
        <a:p>
          <a:r>
            <a:rPr lang="es-ES" dirty="0">
              <a:latin typeface="Arial" panose="020B0604020202020204" pitchFamily="34" charset="0"/>
              <a:cs typeface="Arial" panose="020B0604020202020204" pitchFamily="34" charset="0"/>
            </a:rPr>
            <a:t>El incidente queda abierto hasta que el asesor tenga el cargo de recepción de la carta de respuesta, Solo TP y TP-TPF (TPF y TPF-TC registran consulta en estado cerrado).</a:t>
          </a:r>
        </a:p>
      </dgm:t>
    </dgm:pt>
    <dgm:pt modelId="{E6C60F86-1803-4D55-BE1E-8E2610C723F5}" type="parTrans" cxnId="{ECF01971-DC4A-4B65-8737-69A91FDE1E6A}">
      <dgm:prSet/>
      <dgm:spPr/>
      <dgm:t>
        <a:bodyPr/>
        <a:lstStyle/>
        <a:p>
          <a:endParaRPr lang="es-ES">
            <a:latin typeface="Arial" panose="020B0604020202020204" pitchFamily="34" charset="0"/>
            <a:cs typeface="Arial" panose="020B0604020202020204" pitchFamily="34" charset="0"/>
          </a:endParaRPr>
        </a:p>
      </dgm:t>
    </dgm:pt>
    <dgm:pt modelId="{4BC91E4A-5826-49CB-94B8-A037079BA6C7}" type="sibTrans" cxnId="{ECF01971-DC4A-4B65-8737-69A91FDE1E6A}">
      <dgm:prSet/>
      <dgm:spPr/>
      <dgm:t>
        <a:bodyPr/>
        <a:lstStyle/>
        <a:p>
          <a:endParaRPr lang="es-ES">
            <a:latin typeface="Arial" panose="020B0604020202020204" pitchFamily="34" charset="0"/>
            <a:cs typeface="Arial" panose="020B0604020202020204" pitchFamily="34" charset="0"/>
          </a:endParaRPr>
        </a:p>
      </dgm:t>
    </dgm:pt>
    <dgm:pt modelId="{3F5E5AF9-062C-41C2-9ED5-03BB45EF0CC6}">
      <dgm:prSet phldrT="[Texto]" phldr="1"/>
      <dgm:spPr/>
      <dgm:t>
        <a:bodyPr/>
        <a:lstStyle/>
        <a:p>
          <a:endParaRPr lang="es-ES">
            <a:latin typeface="Arial" panose="020B0604020202020204" pitchFamily="34" charset="0"/>
            <a:cs typeface="Arial" panose="020B0604020202020204" pitchFamily="34" charset="0"/>
          </a:endParaRPr>
        </a:p>
      </dgm:t>
    </dgm:pt>
    <dgm:pt modelId="{069F49BB-AB51-4511-83FB-A01F2C8EDB4B}" type="parTrans" cxnId="{6EBB3962-8243-4BFA-BD6D-586C9DEF48D0}">
      <dgm:prSet/>
      <dgm:spPr/>
      <dgm:t>
        <a:bodyPr/>
        <a:lstStyle/>
        <a:p>
          <a:endParaRPr lang="es-ES">
            <a:latin typeface="Arial" panose="020B0604020202020204" pitchFamily="34" charset="0"/>
            <a:cs typeface="Arial" panose="020B0604020202020204" pitchFamily="34" charset="0"/>
          </a:endParaRPr>
        </a:p>
      </dgm:t>
    </dgm:pt>
    <dgm:pt modelId="{411D9CC7-D64E-4A4D-94B8-B3CF9E714EC2}" type="sibTrans" cxnId="{6EBB3962-8243-4BFA-BD6D-586C9DEF48D0}">
      <dgm:prSet/>
      <dgm:spPr/>
      <dgm:t>
        <a:bodyPr/>
        <a:lstStyle/>
        <a:p>
          <a:endParaRPr lang="es-ES">
            <a:latin typeface="Arial" panose="020B0604020202020204" pitchFamily="34" charset="0"/>
            <a:cs typeface="Arial" panose="020B0604020202020204" pitchFamily="34" charset="0"/>
          </a:endParaRPr>
        </a:p>
      </dgm:t>
    </dgm:pt>
    <dgm:pt modelId="{8662837D-5E6A-4166-A821-31FD7D0A3F04}">
      <dgm:prSet phldrT="[Texto]" phldr="1"/>
      <dgm:spPr/>
      <dgm:t>
        <a:bodyPr/>
        <a:lstStyle/>
        <a:p>
          <a:endParaRPr lang="es-ES">
            <a:latin typeface="Arial" panose="020B0604020202020204" pitchFamily="34" charset="0"/>
            <a:cs typeface="Arial" panose="020B0604020202020204" pitchFamily="34" charset="0"/>
          </a:endParaRPr>
        </a:p>
      </dgm:t>
    </dgm:pt>
    <dgm:pt modelId="{20EAFCB1-C4F9-497E-A081-F71DC8DA01DF}" type="parTrans" cxnId="{1D483B32-3376-4BA9-AFB6-AF2C3C5BF7FA}">
      <dgm:prSet/>
      <dgm:spPr/>
      <dgm:t>
        <a:bodyPr/>
        <a:lstStyle/>
        <a:p>
          <a:endParaRPr lang="es-ES">
            <a:latin typeface="Arial" panose="020B0604020202020204" pitchFamily="34" charset="0"/>
            <a:cs typeface="Arial" panose="020B0604020202020204" pitchFamily="34" charset="0"/>
          </a:endParaRPr>
        </a:p>
      </dgm:t>
    </dgm:pt>
    <dgm:pt modelId="{3986D54C-3C7C-407F-B2CB-5F06436F6D34}" type="sibTrans" cxnId="{1D483B32-3376-4BA9-AFB6-AF2C3C5BF7FA}">
      <dgm:prSet/>
      <dgm:spPr/>
      <dgm:t>
        <a:bodyPr/>
        <a:lstStyle/>
        <a:p>
          <a:endParaRPr lang="es-ES">
            <a:latin typeface="Arial" panose="020B0604020202020204" pitchFamily="34" charset="0"/>
            <a:cs typeface="Arial" panose="020B0604020202020204" pitchFamily="34" charset="0"/>
          </a:endParaRPr>
        </a:p>
      </dgm:t>
    </dgm:pt>
    <dgm:pt modelId="{34FE72F6-545F-43A4-B8CE-38E5AFE16D09}" type="pres">
      <dgm:prSet presAssocID="{5E71285D-B4BC-4FF2-8BAD-74D8990FACA9}" presName="Name0" presStyleCnt="0">
        <dgm:presLayoutVars>
          <dgm:chMax val="7"/>
          <dgm:chPref val="7"/>
          <dgm:dir/>
        </dgm:presLayoutVars>
      </dgm:prSet>
      <dgm:spPr/>
    </dgm:pt>
    <dgm:pt modelId="{89077402-0988-45E8-9F46-6AFF7DE1CAE5}" type="pres">
      <dgm:prSet presAssocID="{5E71285D-B4BC-4FF2-8BAD-74D8990FACA9}" presName="Name1" presStyleCnt="0"/>
      <dgm:spPr/>
    </dgm:pt>
    <dgm:pt modelId="{582153F5-FE75-4567-A650-7533DD949505}" type="pres">
      <dgm:prSet presAssocID="{5E71285D-B4BC-4FF2-8BAD-74D8990FACA9}" presName="cycle" presStyleCnt="0"/>
      <dgm:spPr/>
    </dgm:pt>
    <dgm:pt modelId="{D20D3212-506F-499E-8BDC-6CF9F6C6B4DD}" type="pres">
      <dgm:prSet presAssocID="{5E71285D-B4BC-4FF2-8BAD-74D8990FACA9}" presName="srcNode" presStyleLbl="node1" presStyleIdx="0" presStyleCnt="7"/>
      <dgm:spPr/>
    </dgm:pt>
    <dgm:pt modelId="{B8E45103-3C0F-4239-AF3B-193071109088}" type="pres">
      <dgm:prSet presAssocID="{5E71285D-B4BC-4FF2-8BAD-74D8990FACA9}" presName="conn" presStyleLbl="parChTrans1D2" presStyleIdx="0" presStyleCnt="1"/>
      <dgm:spPr/>
    </dgm:pt>
    <dgm:pt modelId="{4F3EA6A7-72A6-47A3-8A9D-0200C04D8148}" type="pres">
      <dgm:prSet presAssocID="{5E71285D-B4BC-4FF2-8BAD-74D8990FACA9}" presName="extraNode" presStyleLbl="node1" presStyleIdx="0" presStyleCnt="7"/>
      <dgm:spPr/>
    </dgm:pt>
    <dgm:pt modelId="{FCD52B25-0E83-4360-8627-967534256184}" type="pres">
      <dgm:prSet presAssocID="{5E71285D-B4BC-4FF2-8BAD-74D8990FACA9}" presName="dstNode" presStyleLbl="node1" presStyleIdx="0" presStyleCnt="7"/>
      <dgm:spPr/>
    </dgm:pt>
    <dgm:pt modelId="{5D0EAAAD-70A4-4C16-988F-EEA33F94BB54}" type="pres">
      <dgm:prSet presAssocID="{5867508E-34C9-4676-887D-C1327D627F7B}" presName="text_1" presStyleLbl="node1" presStyleIdx="0" presStyleCnt="7">
        <dgm:presLayoutVars>
          <dgm:bulletEnabled val="1"/>
        </dgm:presLayoutVars>
      </dgm:prSet>
      <dgm:spPr/>
    </dgm:pt>
    <dgm:pt modelId="{6B8E905B-AEDE-49B9-956F-3748B45C75FB}" type="pres">
      <dgm:prSet presAssocID="{5867508E-34C9-4676-887D-C1327D627F7B}" presName="accent_1" presStyleCnt="0"/>
      <dgm:spPr/>
    </dgm:pt>
    <dgm:pt modelId="{D105EB34-21E0-4E94-88AE-C1C2A1248830}" type="pres">
      <dgm:prSet presAssocID="{5867508E-34C9-4676-887D-C1327D627F7B}" presName="accentRepeatNode" presStyleLbl="solidFgAcc1" presStyleIdx="0" presStyleCnt="7"/>
      <dgm:spPr/>
    </dgm:pt>
    <dgm:pt modelId="{2BEC073A-4A34-4676-8C51-B74E71076502}" type="pres">
      <dgm:prSet presAssocID="{F7EA7572-13F7-41D3-9BA4-F688381E2B30}" presName="text_2" presStyleLbl="node1" presStyleIdx="1" presStyleCnt="7">
        <dgm:presLayoutVars>
          <dgm:bulletEnabled val="1"/>
        </dgm:presLayoutVars>
      </dgm:prSet>
      <dgm:spPr/>
    </dgm:pt>
    <dgm:pt modelId="{66237AEE-CAE4-4E40-8575-A1C34C26442E}" type="pres">
      <dgm:prSet presAssocID="{F7EA7572-13F7-41D3-9BA4-F688381E2B30}" presName="accent_2" presStyleCnt="0"/>
      <dgm:spPr/>
    </dgm:pt>
    <dgm:pt modelId="{C3B1B52C-65E1-4AB5-9926-40C1E6E59054}" type="pres">
      <dgm:prSet presAssocID="{F7EA7572-13F7-41D3-9BA4-F688381E2B30}" presName="accentRepeatNode" presStyleLbl="solidFgAcc1" presStyleIdx="1" presStyleCnt="7"/>
      <dgm:spPr/>
    </dgm:pt>
    <dgm:pt modelId="{1FDFF8E6-07B6-4B4E-AAFA-7F1AA3D80E70}" type="pres">
      <dgm:prSet presAssocID="{2A0930F1-7C3E-45D1-8FCF-8E754DB7192E}" presName="text_3" presStyleLbl="node1" presStyleIdx="2" presStyleCnt="7">
        <dgm:presLayoutVars>
          <dgm:bulletEnabled val="1"/>
        </dgm:presLayoutVars>
      </dgm:prSet>
      <dgm:spPr/>
    </dgm:pt>
    <dgm:pt modelId="{8C44D6BF-443C-4A60-84CE-B8DEBCD1FD68}" type="pres">
      <dgm:prSet presAssocID="{2A0930F1-7C3E-45D1-8FCF-8E754DB7192E}" presName="accent_3" presStyleCnt="0"/>
      <dgm:spPr/>
    </dgm:pt>
    <dgm:pt modelId="{56B70ABA-DBE6-479B-84E1-28A5A81B3A4C}" type="pres">
      <dgm:prSet presAssocID="{2A0930F1-7C3E-45D1-8FCF-8E754DB7192E}" presName="accentRepeatNode" presStyleLbl="solidFgAcc1" presStyleIdx="2" presStyleCnt="7"/>
      <dgm:spPr/>
    </dgm:pt>
    <dgm:pt modelId="{EE2D0FAF-0D7A-471B-86AC-CEBD165B2556}" type="pres">
      <dgm:prSet presAssocID="{69AE37E9-F836-4320-AA26-2437D2D37722}" presName="text_4" presStyleLbl="node1" presStyleIdx="3" presStyleCnt="7">
        <dgm:presLayoutVars>
          <dgm:bulletEnabled val="1"/>
        </dgm:presLayoutVars>
      </dgm:prSet>
      <dgm:spPr/>
    </dgm:pt>
    <dgm:pt modelId="{519C1401-B8BB-404A-BA2D-E044B7FAF751}" type="pres">
      <dgm:prSet presAssocID="{69AE37E9-F836-4320-AA26-2437D2D37722}" presName="accent_4" presStyleCnt="0"/>
      <dgm:spPr/>
    </dgm:pt>
    <dgm:pt modelId="{EE2CDE8D-B45A-49B6-BF92-139875527A2F}" type="pres">
      <dgm:prSet presAssocID="{69AE37E9-F836-4320-AA26-2437D2D37722}" presName="accentRepeatNode" presStyleLbl="solidFgAcc1" presStyleIdx="3" presStyleCnt="7"/>
      <dgm:spPr/>
    </dgm:pt>
    <dgm:pt modelId="{67B80543-2FBB-4839-9E54-283889F03FEC}" type="pres">
      <dgm:prSet presAssocID="{12E911A2-F60A-44EF-AA74-040391262C61}" presName="text_5" presStyleLbl="node1" presStyleIdx="4" presStyleCnt="7">
        <dgm:presLayoutVars>
          <dgm:bulletEnabled val="1"/>
        </dgm:presLayoutVars>
      </dgm:prSet>
      <dgm:spPr/>
    </dgm:pt>
    <dgm:pt modelId="{A76CE9C9-5FA0-4A6A-9442-063FA39D1195}" type="pres">
      <dgm:prSet presAssocID="{12E911A2-F60A-44EF-AA74-040391262C61}" presName="accent_5" presStyleCnt="0"/>
      <dgm:spPr/>
    </dgm:pt>
    <dgm:pt modelId="{55434539-891F-424A-808A-A8F8F97FC988}" type="pres">
      <dgm:prSet presAssocID="{12E911A2-F60A-44EF-AA74-040391262C61}" presName="accentRepeatNode" presStyleLbl="solidFgAcc1" presStyleIdx="4" presStyleCnt="7"/>
      <dgm:spPr/>
    </dgm:pt>
    <dgm:pt modelId="{1E8DDED5-36E2-49D2-B7B7-CACF9CCC189E}" type="pres">
      <dgm:prSet presAssocID="{A2CC5E7F-9524-4AB3-A3DD-54226B19CDD4}" presName="text_6" presStyleLbl="node1" presStyleIdx="5" presStyleCnt="7">
        <dgm:presLayoutVars>
          <dgm:bulletEnabled val="1"/>
        </dgm:presLayoutVars>
      </dgm:prSet>
      <dgm:spPr/>
    </dgm:pt>
    <dgm:pt modelId="{DBACAED0-20D4-4D39-8A15-A99C11CAEFBE}" type="pres">
      <dgm:prSet presAssocID="{A2CC5E7F-9524-4AB3-A3DD-54226B19CDD4}" presName="accent_6" presStyleCnt="0"/>
      <dgm:spPr/>
    </dgm:pt>
    <dgm:pt modelId="{CBA1C29D-C7F4-45C2-8C5A-675436D203D5}" type="pres">
      <dgm:prSet presAssocID="{A2CC5E7F-9524-4AB3-A3DD-54226B19CDD4}" presName="accentRepeatNode" presStyleLbl="solidFgAcc1" presStyleIdx="5" presStyleCnt="7"/>
      <dgm:spPr/>
    </dgm:pt>
    <dgm:pt modelId="{A578D00B-57A8-41CB-B61F-F3D2D40A0F1B}" type="pres">
      <dgm:prSet presAssocID="{0FA48FBC-1FFD-4867-9512-B46ADCC59724}" presName="text_7" presStyleLbl="node1" presStyleIdx="6" presStyleCnt="7">
        <dgm:presLayoutVars>
          <dgm:bulletEnabled val="1"/>
        </dgm:presLayoutVars>
      </dgm:prSet>
      <dgm:spPr/>
    </dgm:pt>
    <dgm:pt modelId="{F005880B-169F-4940-9C76-2FB59B5CD951}" type="pres">
      <dgm:prSet presAssocID="{0FA48FBC-1FFD-4867-9512-B46ADCC59724}" presName="accent_7" presStyleCnt="0"/>
      <dgm:spPr/>
    </dgm:pt>
    <dgm:pt modelId="{31C13333-D117-4561-9824-944D0BA4AB9D}" type="pres">
      <dgm:prSet presAssocID="{0FA48FBC-1FFD-4867-9512-B46ADCC59724}" presName="accentRepeatNode" presStyleLbl="solidFgAcc1" presStyleIdx="6" presStyleCnt="7"/>
      <dgm:spPr/>
    </dgm:pt>
  </dgm:ptLst>
  <dgm:cxnLst>
    <dgm:cxn modelId="{5D265E09-3A0F-4260-ADC5-BCFC7747A29E}" type="presOf" srcId="{F34DAC4A-9714-42F0-93F4-4FFF9440058B}" destId="{B8E45103-3C0F-4239-AF3B-193071109088}" srcOrd="0" destOrd="0" presId="urn:microsoft.com/office/officeart/2008/layout/VerticalCurvedList"/>
    <dgm:cxn modelId="{CF8D2917-CFD2-4E62-A393-78D8162FB5D1}" srcId="{5E71285D-B4BC-4FF2-8BAD-74D8990FACA9}" destId="{F7EA7572-13F7-41D3-9BA4-F688381E2B30}" srcOrd="1" destOrd="0" parTransId="{DD42F9F1-8F16-497E-97DF-883DB8E3418C}" sibTransId="{AD94AB80-41CC-49C9-8A28-41BF76093763}"/>
    <dgm:cxn modelId="{2066E130-CF9E-4CD8-AF58-597FB0DDE9ED}" type="presOf" srcId="{F7EA7572-13F7-41D3-9BA4-F688381E2B30}" destId="{2BEC073A-4A34-4676-8C51-B74E71076502}" srcOrd="0" destOrd="0" presId="urn:microsoft.com/office/officeart/2008/layout/VerticalCurvedList"/>
    <dgm:cxn modelId="{1D483B32-3376-4BA9-AFB6-AF2C3C5BF7FA}" srcId="{5E71285D-B4BC-4FF2-8BAD-74D8990FACA9}" destId="{8662837D-5E6A-4166-A821-31FD7D0A3F04}" srcOrd="8" destOrd="0" parTransId="{20EAFCB1-C4F9-497E-A081-F71DC8DA01DF}" sibTransId="{3986D54C-3C7C-407F-B2CB-5F06436F6D34}"/>
    <dgm:cxn modelId="{2107E035-2F00-420B-80DB-FD016B1DFA35}" srcId="{5E71285D-B4BC-4FF2-8BAD-74D8990FACA9}" destId="{12E911A2-F60A-44EF-AA74-040391262C61}" srcOrd="4" destOrd="0" parTransId="{3C06D0CA-A2F3-4D5A-ADDB-6B3F1AADCF50}" sibTransId="{D9556EC8-AADF-4BE4-B396-2148B8F96D97}"/>
    <dgm:cxn modelId="{5652CB40-4DE3-494A-AFBC-669BFBF60880}" type="presOf" srcId="{A2CC5E7F-9524-4AB3-A3DD-54226B19CDD4}" destId="{1E8DDED5-36E2-49D2-B7B7-CACF9CCC189E}" srcOrd="0" destOrd="0" presId="urn:microsoft.com/office/officeart/2008/layout/VerticalCurvedList"/>
    <dgm:cxn modelId="{6EBB3962-8243-4BFA-BD6D-586C9DEF48D0}" srcId="{5E71285D-B4BC-4FF2-8BAD-74D8990FACA9}" destId="{3F5E5AF9-062C-41C2-9ED5-03BB45EF0CC6}" srcOrd="7" destOrd="0" parTransId="{069F49BB-AB51-4511-83FB-A01F2C8EDB4B}" sibTransId="{411D9CC7-D64E-4A4D-94B8-B3CF9E714EC2}"/>
    <dgm:cxn modelId="{ECF01971-DC4A-4B65-8737-69A91FDE1E6A}" srcId="{5E71285D-B4BC-4FF2-8BAD-74D8990FACA9}" destId="{0FA48FBC-1FFD-4867-9512-B46ADCC59724}" srcOrd="6" destOrd="0" parTransId="{E6C60F86-1803-4D55-BE1E-8E2610C723F5}" sibTransId="{4BC91E4A-5826-49CB-94B8-A037079BA6C7}"/>
    <dgm:cxn modelId="{C56F1875-F2F2-423B-91BA-29916B10A5B7}" srcId="{5E71285D-B4BC-4FF2-8BAD-74D8990FACA9}" destId="{69AE37E9-F836-4320-AA26-2437D2D37722}" srcOrd="3" destOrd="0" parTransId="{2748BCE0-855A-4686-B50A-6C0CC50B8B55}" sibTransId="{2D47022F-7768-49E1-9E94-99D98206A7F4}"/>
    <dgm:cxn modelId="{67F8C289-999C-4328-9FEE-1A8FA1F9155E}" type="presOf" srcId="{0FA48FBC-1FFD-4867-9512-B46ADCC59724}" destId="{A578D00B-57A8-41CB-B61F-F3D2D40A0F1B}" srcOrd="0" destOrd="0" presId="urn:microsoft.com/office/officeart/2008/layout/VerticalCurvedList"/>
    <dgm:cxn modelId="{F689468F-586F-4F78-9E1E-505E0AE79D7B}" type="presOf" srcId="{69AE37E9-F836-4320-AA26-2437D2D37722}" destId="{EE2D0FAF-0D7A-471B-86AC-CEBD165B2556}" srcOrd="0" destOrd="0" presId="urn:microsoft.com/office/officeart/2008/layout/VerticalCurvedList"/>
    <dgm:cxn modelId="{A91BBD90-869D-49FE-8E62-7A382952A23E}" srcId="{5E71285D-B4BC-4FF2-8BAD-74D8990FACA9}" destId="{5867508E-34C9-4676-887D-C1327D627F7B}" srcOrd="0" destOrd="0" parTransId="{E1C021B9-D18C-4A2B-B62A-05FD8AF5EC5F}" sibTransId="{F34DAC4A-9714-42F0-93F4-4FFF9440058B}"/>
    <dgm:cxn modelId="{DF502CB8-F2DD-4B39-9A26-B1D0C8F6689F}" srcId="{5E71285D-B4BC-4FF2-8BAD-74D8990FACA9}" destId="{A2CC5E7F-9524-4AB3-A3DD-54226B19CDD4}" srcOrd="5" destOrd="0" parTransId="{65F6F75F-5194-46B0-861A-340A14A5C930}" sibTransId="{A49A4584-9148-49E1-BEF3-199B0710ECDE}"/>
    <dgm:cxn modelId="{F1B57ED8-FD1B-490A-885C-69B26351CD2B}" type="presOf" srcId="{12E911A2-F60A-44EF-AA74-040391262C61}" destId="{67B80543-2FBB-4839-9E54-283889F03FEC}" srcOrd="0" destOrd="0" presId="urn:microsoft.com/office/officeart/2008/layout/VerticalCurvedList"/>
    <dgm:cxn modelId="{9CC3D0DB-3374-4F44-AFB1-A9ECD88F6E40}" type="presOf" srcId="{5867508E-34C9-4676-887D-C1327D627F7B}" destId="{5D0EAAAD-70A4-4C16-988F-EEA33F94BB54}" srcOrd="0" destOrd="0" presId="urn:microsoft.com/office/officeart/2008/layout/VerticalCurvedList"/>
    <dgm:cxn modelId="{2CFA17EC-882E-4649-9080-244B0E92E1B1}" type="presOf" srcId="{5E71285D-B4BC-4FF2-8BAD-74D8990FACA9}" destId="{34FE72F6-545F-43A4-B8CE-38E5AFE16D09}" srcOrd="0" destOrd="0" presId="urn:microsoft.com/office/officeart/2008/layout/VerticalCurvedList"/>
    <dgm:cxn modelId="{08F662F9-44B3-4788-AA27-0EE617604322}" type="presOf" srcId="{2A0930F1-7C3E-45D1-8FCF-8E754DB7192E}" destId="{1FDFF8E6-07B6-4B4E-AAFA-7F1AA3D80E70}" srcOrd="0" destOrd="0" presId="urn:microsoft.com/office/officeart/2008/layout/VerticalCurvedList"/>
    <dgm:cxn modelId="{437FAEFF-E6EF-43DC-9ACC-DA152083A445}" srcId="{5E71285D-B4BC-4FF2-8BAD-74D8990FACA9}" destId="{2A0930F1-7C3E-45D1-8FCF-8E754DB7192E}" srcOrd="2" destOrd="0" parTransId="{4687B369-A9FE-4619-9AD0-755B7AF29FAE}" sibTransId="{A1988DDF-4D34-426D-BB45-8712CC470416}"/>
    <dgm:cxn modelId="{C76C2EBA-DC3E-48FF-9C1E-D6A567DD6022}" type="presParOf" srcId="{34FE72F6-545F-43A4-B8CE-38E5AFE16D09}" destId="{89077402-0988-45E8-9F46-6AFF7DE1CAE5}" srcOrd="0" destOrd="0" presId="urn:microsoft.com/office/officeart/2008/layout/VerticalCurvedList"/>
    <dgm:cxn modelId="{651B752A-498F-4382-B470-6647D891EB40}" type="presParOf" srcId="{89077402-0988-45E8-9F46-6AFF7DE1CAE5}" destId="{582153F5-FE75-4567-A650-7533DD949505}" srcOrd="0" destOrd="0" presId="urn:microsoft.com/office/officeart/2008/layout/VerticalCurvedList"/>
    <dgm:cxn modelId="{454AB563-BB05-4F10-AE8A-AA37BA750057}" type="presParOf" srcId="{582153F5-FE75-4567-A650-7533DD949505}" destId="{D20D3212-506F-499E-8BDC-6CF9F6C6B4DD}" srcOrd="0" destOrd="0" presId="urn:microsoft.com/office/officeart/2008/layout/VerticalCurvedList"/>
    <dgm:cxn modelId="{DC8145F4-CDE0-460D-BD50-AFAB669B22F7}" type="presParOf" srcId="{582153F5-FE75-4567-A650-7533DD949505}" destId="{B8E45103-3C0F-4239-AF3B-193071109088}" srcOrd="1" destOrd="0" presId="urn:microsoft.com/office/officeart/2008/layout/VerticalCurvedList"/>
    <dgm:cxn modelId="{88A55B30-F978-4E66-AACE-6C45E3C280A6}" type="presParOf" srcId="{582153F5-FE75-4567-A650-7533DD949505}" destId="{4F3EA6A7-72A6-47A3-8A9D-0200C04D8148}" srcOrd="2" destOrd="0" presId="urn:microsoft.com/office/officeart/2008/layout/VerticalCurvedList"/>
    <dgm:cxn modelId="{67A11C7F-301B-44AC-A1D4-63EDEC498FE9}" type="presParOf" srcId="{582153F5-FE75-4567-A650-7533DD949505}" destId="{FCD52B25-0E83-4360-8627-967534256184}" srcOrd="3" destOrd="0" presId="urn:microsoft.com/office/officeart/2008/layout/VerticalCurvedList"/>
    <dgm:cxn modelId="{CA334DDD-C91E-4420-8DD5-FF2BAAA6AF1A}" type="presParOf" srcId="{89077402-0988-45E8-9F46-6AFF7DE1CAE5}" destId="{5D0EAAAD-70A4-4C16-988F-EEA33F94BB54}" srcOrd="1" destOrd="0" presId="urn:microsoft.com/office/officeart/2008/layout/VerticalCurvedList"/>
    <dgm:cxn modelId="{EA024CB7-1EFA-48CB-885E-FDEF6821CCB4}" type="presParOf" srcId="{89077402-0988-45E8-9F46-6AFF7DE1CAE5}" destId="{6B8E905B-AEDE-49B9-956F-3748B45C75FB}" srcOrd="2" destOrd="0" presId="urn:microsoft.com/office/officeart/2008/layout/VerticalCurvedList"/>
    <dgm:cxn modelId="{FB3DABAC-11A0-446D-9CD8-549120F3CCC2}" type="presParOf" srcId="{6B8E905B-AEDE-49B9-956F-3748B45C75FB}" destId="{D105EB34-21E0-4E94-88AE-C1C2A1248830}" srcOrd="0" destOrd="0" presId="urn:microsoft.com/office/officeart/2008/layout/VerticalCurvedList"/>
    <dgm:cxn modelId="{9D79BE08-EF43-4230-A078-A8AE67FA8A7B}" type="presParOf" srcId="{89077402-0988-45E8-9F46-6AFF7DE1CAE5}" destId="{2BEC073A-4A34-4676-8C51-B74E71076502}" srcOrd="3" destOrd="0" presId="urn:microsoft.com/office/officeart/2008/layout/VerticalCurvedList"/>
    <dgm:cxn modelId="{985F1D01-B355-4F33-A917-D2B7C9E9B1A4}" type="presParOf" srcId="{89077402-0988-45E8-9F46-6AFF7DE1CAE5}" destId="{66237AEE-CAE4-4E40-8575-A1C34C26442E}" srcOrd="4" destOrd="0" presId="urn:microsoft.com/office/officeart/2008/layout/VerticalCurvedList"/>
    <dgm:cxn modelId="{2775AB9B-5C22-4BBB-B05E-47A471A32150}" type="presParOf" srcId="{66237AEE-CAE4-4E40-8575-A1C34C26442E}" destId="{C3B1B52C-65E1-4AB5-9926-40C1E6E59054}" srcOrd="0" destOrd="0" presId="urn:microsoft.com/office/officeart/2008/layout/VerticalCurvedList"/>
    <dgm:cxn modelId="{219722E7-3EA1-4754-89BA-C0381568077A}" type="presParOf" srcId="{89077402-0988-45E8-9F46-6AFF7DE1CAE5}" destId="{1FDFF8E6-07B6-4B4E-AAFA-7F1AA3D80E70}" srcOrd="5" destOrd="0" presId="urn:microsoft.com/office/officeart/2008/layout/VerticalCurvedList"/>
    <dgm:cxn modelId="{17438334-49E4-47FC-9B82-A1EB55648AAF}" type="presParOf" srcId="{89077402-0988-45E8-9F46-6AFF7DE1CAE5}" destId="{8C44D6BF-443C-4A60-84CE-B8DEBCD1FD68}" srcOrd="6" destOrd="0" presId="urn:microsoft.com/office/officeart/2008/layout/VerticalCurvedList"/>
    <dgm:cxn modelId="{FA3E94D0-199D-4391-8132-8DFE4D2E4B40}" type="presParOf" srcId="{8C44D6BF-443C-4A60-84CE-B8DEBCD1FD68}" destId="{56B70ABA-DBE6-479B-84E1-28A5A81B3A4C}" srcOrd="0" destOrd="0" presId="urn:microsoft.com/office/officeart/2008/layout/VerticalCurvedList"/>
    <dgm:cxn modelId="{4DB7B0FB-317B-4320-B5DF-2D0DC926C2A7}" type="presParOf" srcId="{89077402-0988-45E8-9F46-6AFF7DE1CAE5}" destId="{EE2D0FAF-0D7A-471B-86AC-CEBD165B2556}" srcOrd="7" destOrd="0" presId="urn:microsoft.com/office/officeart/2008/layout/VerticalCurvedList"/>
    <dgm:cxn modelId="{AAC29B9F-D7D1-435D-B198-6E561BA5A75B}" type="presParOf" srcId="{89077402-0988-45E8-9F46-6AFF7DE1CAE5}" destId="{519C1401-B8BB-404A-BA2D-E044B7FAF751}" srcOrd="8" destOrd="0" presId="urn:microsoft.com/office/officeart/2008/layout/VerticalCurvedList"/>
    <dgm:cxn modelId="{4315C480-CE2C-46A8-B28D-DB54207243F1}" type="presParOf" srcId="{519C1401-B8BB-404A-BA2D-E044B7FAF751}" destId="{EE2CDE8D-B45A-49B6-BF92-139875527A2F}" srcOrd="0" destOrd="0" presId="urn:microsoft.com/office/officeart/2008/layout/VerticalCurvedList"/>
    <dgm:cxn modelId="{C802D443-7F9D-45EC-B573-2277F2AA2BFA}" type="presParOf" srcId="{89077402-0988-45E8-9F46-6AFF7DE1CAE5}" destId="{67B80543-2FBB-4839-9E54-283889F03FEC}" srcOrd="9" destOrd="0" presId="urn:microsoft.com/office/officeart/2008/layout/VerticalCurvedList"/>
    <dgm:cxn modelId="{9212A21F-425E-4946-A917-1593AA4E6E31}" type="presParOf" srcId="{89077402-0988-45E8-9F46-6AFF7DE1CAE5}" destId="{A76CE9C9-5FA0-4A6A-9442-063FA39D1195}" srcOrd="10" destOrd="0" presId="urn:microsoft.com/office/officeart/2008/layout/VerticalCurvedList"/>
    <dgm:cxn modelId="{058FF7EF-0516-4CB1-A61E-C7A91AC6A830}" type="presParOf" srcId="{A76CE9C9-5FA0-4A6A-9442-063FA39D1195}" destId="{55434539-891F-424A-808A-A8F8F97FC988}" srcOrd="0" destOrd="0" presId="urn:microsoft.com/office/officeart/2008/layout/VerticalCurvedList"/>
    <dgm:cxn modelId="{54332A0B-7EC7-44B2-A2A1-1956FFD33D2C}" type="presParOf" srcId="{89077402-0988-45E8-9F46-6AFF7DE1CAE5}" destId="{1E8DDED5-36E2-49D2-B7B7-CACF9CCC189E}" srcOrd="11" destOrd="0" presId="urn:microsoft.com/office/officeart/2008/layout/VerticalCurvedList"/>
    <dgm:cxn modelId="{50DB1811-DA7C-4EA3-B7A1-1B2F1AAF0B17}" type="presParOf" srcId="{89077402-0988-45E8-9F46-6AFF7DE1CAE5}" destId="{DBACAED0-20D4-4D39-8A15-A99C11CAEFBE}" srcOrd="12" destOrd="0" presId="urn:microsoft.com/office/officeart/2008/layout/VerticalCurvedList"/>
    <dgm:cxn modelId="{64FB82D0-6745-46BD-A548-07CF5B5C4AA3}" type="presParOf" srcId="{DBACAED0-20D4-4D39-8A15-A99C11CAEFBE}" destId="{CBA1C29D-C7F4-45C2-8C5A-675436D203D5}" srcOrd="0" destOrd="0" presId="urn:microsoft.com/office/officeart/2008/layout/VerticalCurvedList"/>
    <dgm:cxn modelId="{0438B077-0023-47E6-8856-CF4205467801}" type="presParOf" srcId="{89077402-0988-45E8-9F46-6AFF7DE1CAE5}" destId="{A578D00B-57A8-41CB-B61F-F3D2D40A0F1B}" srcOrd="13" destOrd="0" presId="urn:microsoft.com/office/officeart/2008/layout/VerticalCurvedList"/>
    <dgm:cxn modelId="{BAADBCB0-0540-4F9B-A5F1-0E34A2F74C34}" type="presParOf" srcId="{89077402-0988-45E8-9F46-6AFF7DE1CAE5}" destId="{F005880B-169F-4940-9C76-2FB59B5CD951}" srcOrd="14" destOrd="0" presId="urn:microsoft.com/office/officeart/2008/layout/VerticalCurvedList"/>
    <dgm:cxn modelId="{52E55669-1F08-4B60-9650-399DEDEF4D7D}" type="presParOf" srcId="{F005880B-169F-4940-9C76-2FB59B5CD951}" destId="{31C13333-D117-4561-9824-944D0BA4AB9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DB4E0D-7990-481B-AC5E-7001365CD553}" type="doc">
      <dgm:prSet loTypeId="urn:microsoft.com/office/officeart/2005/8/layout/vList3" loCatId="list" qsTypeId="urn:microsoft.com/office/officeart/2005/8/quickstyle/simple1" qsCatId="simple" csTypeId="urn:microsoft.com/office/officeart/2005/8/colors/colorful1" csCatId="colorful" phldr="1"/>
      <dgm:spPr/>
    </dgm:pt>
    <dgm:pt modelId="{AFA3C3C8-93E2-4221-96BF-7C83D4C1B9EE}">
      <dgm:prSet phldrT="[Texto]"/>
      <dgm:spPr/>
      <dgm:t>
        <a:bodyPr/>
        <a:lstStyle/>
        <a:p>
          <a:r>
            <a:rPr lang="es-ES" dirty="0"/>
            <a:t>Equipos</a:t>
          </a:r>
        </a:p>
      </dgm:t>
    </dgm:pt>
    <dgm:pt modelId="{38E36ED0-ED15-4EE9-8A65-796C693E0D3A}" type="parTrans" cxnId="{9F225A11-5BBA-4400-80D5-567DB6A9CCBE}">
      <dgm:prSet/>
      <dgm:spPr/>
      <dgm:t>
        <a:bodyPr/>
        <a:lstStyle/>
        <a:p>
          <a:endParaRPr lang="es-ES"/>
        </a:p>
      </dgm:t>
    </dgm:pt>
    <dgm:pt modelId="{0539F618-ABED-434E-8178-FD66F3D23456}" type="sibTrans" cxnId="{9F225A11-5BBA-4400-80D5-567DB6A9CCBE}">
      <dgm:prSet/>
      <dgm:spPr/>
      <dgm:t>
        <a:bodyPr/>
        <a:lstStyle/>
        <a:p>
          <a:endParaRPr lang="es-ES"/>
        </a:p>
      </dgm:t>
    </dgm:pt>
    <dgm:pt modelId="{B38E78F9-1EAA-4DE5-8FA8-B2C5A0D73DDA}">
      <dgm:prSet phldrT="[Texto]"/>
      <dgm:spPr/>
      <dgm:t>
        <a:bodyPr/>
        <a:lstStyle/>
        <a:p>
          <a:r>
            <a:rPr lang="es-ES" dirty="0"/>
            <a:t>Accesorios</a:t>
          </a:r>
        </a:p>
      </dgm:t>
    </dgm:pt>
    <dgm:pt modelId="{A191E3F1-9D2D-4AF0-84E2-6C87BD8ED782}" type="parTrans" cxnId="{0CD35DE0-A582-4CA0-B325-DAFE8826FEEC}">
      <dgm:prSet/>
      <dgm:spPr/>
      <dgm:t>
        <a:bodyPr/>
        <a:lstStyle/>
        <a:p>
          <a:endParaRPr lang="es-ES"/>
        </a:p>
      </dgm:t>
    </dgm:pt>
    <dgm:pt modelId="{90B18151-707A-4E00-BE86-25533AD4AE1D}" type="sibTrans" cxnId="{0CD35DE0-A582-4CA0-B325-DAFE8826FEEC}">
      <dgm:prSet/>
      <dgm:spPr/>
      <dgm:t>
        <a:bodyPr/>
        <a:lstStyle/>
        <a:p>
          <a:endParaRPr lang="es-ES"/>
        </a:p>
      </dgm:t>
    </dgm:pt>
    <dgm:pt modelId="{2E31946B-AF30-4AEA-B16B-81C3C14C107F}">
      <dgm:prSet phldrT="[Texto]"/>
      <dgm:spPr/>
      <dgm:t>
        <a:bodyPr/>
        <a:lstStyle/>
        <a:p>
          <a:r>
            <a:rPr lang="es-ES" dirty="0"/>
            <a:t>Garantía</a:t>
          </a:r>
        </a:p>
      </dgm:t>
    </dgm:pt>
    <dgm:pt modelId="{3991CE1D-5675-4896-AAA0-E25F4417423D}" type="parTrans" cxnId="{866E4DC1-9724-4DE8-B7E4-A95EAD3864C9}">
      <dgm:prSet/>
      <dgm:spPr/>
      <dgm:t>
        <a:bodyPr/>
        <a:lstStyle/>
        <a:p>
          <a:endParaRPr lang="es-ES"/>
        </a:p>
      </dgm:t>
    </dgm:pt>
    <dgm:pt modelId="{0EA59598-8834-4B7D-A3FE-A96899BEC13F}" type="sibTrans" cxnId="{866E4DC1-9724-4DE8-B7E4-A95EAD3864C9}">
      <dgm:prSet/>
      <dgm:spPr/>
      <dgm:t>
        <a:bodyPr/>
        <a:lstStyle/>
        <a:p>
          <a:endParaRPr lang="es-ES"/>
        </a:p>
      </dgm:t>
    </dgm:pt>
    <dgm:pt modelId="{133A22AA-D62D-40CA-A272-F633A4BDC3C5}">
      <dgm:prSet phldrT="[Texto]"/>
      <dgm:spPr/>
      <dgm:t>
        <a:bodyPr/>
        <a:lstStyle/>
        <a:p>
          <a:r>
            <a:rPr lang="es-ES" dirty="0"/>
            <a:t>Publicidad</a:t>
          </a:r>
        </a:p>
      </dgm:t>
    </dgm:pt>
    <dgm:pt modelId="{DFB497FC-6BB3-4D12-BCD2-E3EBA3ED9042}" type="parTrans" cxnId="{ED63994D-F3F4-4FCE-9107-41A631979117}">
      <dgm:prSet/>
      <dgm:spPr/>
      <dgm:t>
        <a:bodyPr/>
        <a:lstStyle/>
        <a:p>
          <a:endParaRPr lang="es-ES"/>
        </a:p>
      </dgm:t>
    </dgm:pt>
    <dgm:pt modelId="{C9A28BDC-7ED3-4BF0-BD02-9F8C9A85C10B}" type="sibTrans" cxnId="{ED63994D-F3F4-4FCE-9107-41A631979117}">
      <dgm:prSet/>
      <dgm:spPr/>
      <dgm:t>
        <a:bodyPr/>
        <a:lstStyle/>
        <a:p>
          <a:endParaRPr lang="es-ES"/>
        </a:p>
      </dgm:t>
    </dgm:pt>
    <dgm:pt modelId="{E2267D14-A1A6-4EBA-AB28-FEA6EFD677B8}">
      <dgm:prSet phldrT="[Texto]"/>
      <dgm:spPr/>
      <dgm:t>
        <a:bodyPr/>
        <a:lstStyle/>
        <a:p>
          <a:r>
            <a:rPr lang="es-ES" dirty="0"/>
            <a:t>Reparaciones</a:t>
          </a:r>
        </a:p>
      </dgm:t>
    </dgm:pt>
    <dgm:pt modelId="{85F33D5B-79AC-4AAC-9864-F34A419B8EC4}" type="parTrans" cxnId="{9768A46A-FAAA-406F-B1CB-AB830C6DC1C4}">
      <dgm:prSet/>
      <dgm:spPr/>
      <dgm:t>
        <a:bodyPr/>
        <a:lstStyle/>
        <a:p>
          <a:endParaRPr lang="es-ES"/>
        </a:p>
      </dgm:t>
    </dgm:pt>
    <dgm:pt modelId="{8D93BBD2-9A1B-47D8-B892-AD911FEBF995}" type="sibTrans" cxnId="{9768A46A-FAAA-406F-B1CB-AB830C6DC1C4}">
      <dgm:prSet/>
      <dgm:spPr/>
      <dgm:t>
        <a:bodyPr/>
        <a:lstStyle/>
        <a:p>
          <a:endParaRPr lang="es-ES"/>
        </a:p>
      </dgm:t>
    </dgm:pt>
    <dgm:pt modelId="{185F55F4-EF01-4C2C-8C10-EEEA0497B0FE}">
      <dgm:prSet phldrT="[Texto]"/>
      <dgm:spPr/>
      <dgm:t>
        <a:bodyPr/>
        <a:lstStyle/>
        <a:p>
          <a:r>
            <a:rPr lang="es-ES" dirty="0"/>
            <a:t>Falta de información proporcionada por Entel</a:t>
          </a:r>
        </a:p>
      </dgm:t>
    </dgm:pt>
    <dgm:pt modelId="{7E43F669-8094-4DF5-ADD3-F4509ACF9862}" type="parTrans" cxnId="{AF25C959-F33B-43E3-86BA-4873518AB848}">
      <dgm:prSet/>
      <dgm:spPr/>
      <dgm:t>
        <a:bodyPr/>
        <a:lstStyle/>
        <a:p>
          <a:endParaRPr lang="es-ES"/>
        </a:p>
      </dgm:t>
    </dgm:pt>
    <dgm:pt modelId="{52C720B3-0382-4BA2-97B5-D7CFCFBF436B}" type="sibTrans" cxnId="{AF25C959-F33B-43E3-86BA-4873518AB848}">
      <dgm:prSet/>
      <dgm:spPr/>
      <dgm:t>
        <a:bodyPr/>
        <a:lstStyle/>
        <a:p>
          <a:endParaRPr lang="es-ES"/>
        </a:p>
      </dgm:t>
    </dgm:pt>
    <dgm:pt modelId="{F1916F31-671B-4653-9981-2C0F08D4391C}" type="pres">
      <dgm:prSet presAssocID="{4FDB4E0D-7990-481B-AC5E-7001365CD553}" presName="linearFlow" presStyleCnt="0">
        <dgm:presLayoutVars>
          <dgm:dir/>
          <dgm:resizeHandles val="exact"/>
        </dgm:presLayoutVars>
      </dgm:prSet>
      <dgm:spPr/>
    </dgm:pt>
    <dgm:pt modelId="{2FD723CD-869B-4966-9281-34190A2714C4}" type="pres">
      <dgm:prSet presAssocID="{AFA3C3C8-93E2-4221-96BF-7C83D4C1B9EE}" presName="composite" presStyleCnt="0"/>
      <dgm:spPr/>
    </dgm:pt>
    <dgm:pt modelId="{AFCBD8CA-F5C5-4CE6-8EE5-9CABD9A35681}" type="pres">
      <dgm:prSet presAssocID="{AFA3C3C8-93E2-4221-96BF-7C83D4C1B9EE}" presName="imgShp" presStyleLbl="fgImgPlace1" presStyleIdx="0" presStyleCnt="6"/>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097882F8-487B-4903-B23B-DDCE28B26CAA}" type="pres">
      <dgm:prSet presAssocID="{AFA3C3C8-93E2-4221-96BF-7C83D4C1B9EE}" presName="txShp" presStyleLbl="node1" presStyleIdx="0" presStyleCnt="6">
        <dgm:presLayoutVars>
          <dgm:bulletEnabled val="1"/>
        </dgm:presLayoutVars>
      </dgm:prSet>
      <dgm:spPr/>
    </dgm:pt>
    <dgm:pt modelId="{BF55CB1F-04EC-4D03-9087-A90C0A235319}" type="pres">
      <dgm:prSet presAssocID="{0539F618-ABED-434E-8178-FD66F3D23456}" presName="spacing" presStyleCnt="0"/>
      <dgm:spPr/>
    </dgm:pt>
    <dgm:pt modelId="{4C925AFB-0229-4B7F-8891-D75E0CDC47C4}" type="pres">
      <dgm:prSet presAssocID="{B38E78F9-1EAA-4DE5-8FA8-B2C5A0D73DDA}" presName="composite" presStyleCnt="0"/>
      <dgm:spPr/>
    </dgm:pt>
    <dgm:pt modelId="{A75E2C71-EFD3-457C-883C-F906B1B2F95A}" type="pres">
      <dgm:prSet presAssocID="{B38E78F9-1EAA-4DE5-8FA8-B2C5A0D73DDA}" presName="imgShp" presStyleLbl="fgImgPlace1" presStyleIdx="1" presStyleCnt="6"/>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4F5A67BA-5F8C-4C84-8854-72EB27AB05D8}" type="pres">
      <dgm:prSet presAssocID="{B38E78F9-1EAA-4DE5-8FA8-B2C5A0D73DDA}" presName="txShp" presStyleLbl="node1" presStyleIdx="1" presStyleCnt="6">
        <dgm:presLayoutVars>
          <dgm:bulletEnabled val="1"/>
        </dgm:presLayoutVars>
      </dgm:prSet>
      <dgm:spPr/>
    </dgm:pt>
    <dgm:pt modelId="{C6325305-03B4-43CA-B674-B353DD61E6F1}" type="pres">
      <dgm:prSet presAssocID="{90B18151-707A-4E00-BE86-25533AD4AE1D}" presName="spacing" presStyleCnt="0"/>
      <dgm:spPr/>
    </dgm:pt>
    <dgm:pt modelId="{D817E0DC-DFF0-46CA-9A12-77A680934EA1}" type="pres">
      <dgm:prSet presAssocID="{2E31946B-AF30-4AEA-B16B-81C3C14C107F}" presName="composite" presStyleCnt="0"/>
      <dgm:spPr/>
    </dgm:pt>
    <dgm:pt modelId="{823AA8AF-BB79-4478-B0B3-93C28E8AEB13}" type="pres">
      <dgm:prSet presAssocID="{2E31946B-AF30-4AEA-B16B-81C3C14C107F}" presName="imgShp" presStyleLbl="fgImgPlace1" presStyleIdx="2" presStyleCnt="6"/>
      <dgm:spPr>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83BFD939-5BB5-416A-8BDC-752CAB96264F}" type="pres">
      <dgm:prSet presAssocID="{2E31946B-AF30-4AEA-B16B-81C3C14C107F}" presName="txShp" presStyleLbl="node1" presStyleIdx="2" presStyleCnt="6">
        <dgm:presLayoutVars>
          <dgm:bulletEnabled val="1"/>
        </dgm:presLayoutVars>
      </dgm:prSet>
      <dgm:spPr/>
    </dgm:pt>
    <dgm:pt modelId="{0699A623-B94D-47DB-881C-C31AB39B5EBD}" type="pres">
      <dgm:prSet presAssocID="{0EA59598-8834-4B7D-A3FE-A96899BEC13F}" presName="spacing" presStyleCnt="0"/>
      <dgm:spPr/>
    </dgm:pt>
    <dgm:pt modelId="{203B6118-3FC1-495B-9060-34E8593C226F}" type="pres">
      <dgm:prSet presAssocID="{133A22AA-D62D-40CA-A272-F633A4BDC3C5}" presName="composite" presStyleCnt="0"/>
      <dgm:spPr/>
    </dgm:pt>
    <dgm:pt modelId="{9310FAC6-292C-445B-905C-E19DB07CB5D1}" type="pres">
      <dgm:prSet presAssocID="{133A22AA-D62D-40CA-A272-F633A4BDC3C5}" presName="imgShp" presStyleLbl="fgImgPlace1" presStyleIdx="3" presStyleCnt="6"/>
      <dgm:spPr>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pt>
    <dgm:pt modelId="{4D836A93-9F5A-4C70-B0F8-9932785A2660}" type="pres">
      <dgm:prSet presAssocID="{133A22AA-D62D-40CA-A272-F633A4BDC3C5}" presName="txShp" presStyleLbl="node1" presStyleIdx="3" presStyleCnt="6">
        <dgm:presLayoutVars>
          <dgm:bulletEnabled val="1"/>
        </dgm:presLayoutVars>
      </dgm:prSet>
      <dgm:spPr/>
    </dgm:pt>
    <dgm:pt modelId="{BBF2BA2F-253A-46E6-A7F1-B67E565545C4}" type="pres">
      <dgm:prSet presAssocID="{C9A28BDC-7ED3-4BF0-BD02-9F8C9A85C10B}" presName="spacing" presStyleCnt="0"/>
      <dgm:spPr/>
    </dgm:pt>
    <dgm:pt modelId="{EAC5F2EE-8BCF-49CF-9787-88B91EBADEC6}" type="pres">
      <dgm:prSet presAssocID="{E2267D14-A1A6-4EBA-AB28-FEA6EFD677B8}" presName="composite" presStyleCnt="0"/>
      <dgm:spPr/>
    </dgm:pt>
    <dgm:pt modelId="{753963A5-979B-436F-A9AF-E665E1DAC03F}" type="pres">
      <dgm:prSet presAssocID="{E2267D14-A1A6-4EBA-AB28-FEA6EFD677B8}" presName="imgShp" presStyleLbl="fgImgPlace1" presStyleIdx="4" presStyleCnt="6"/>
      <dgm:spPr>
        <a:blipFill>
          <a:blip xmlns:r="http://schemas.openxmlformats.org/officeDocument/2006/relationships" r:embed="rId5" cstate="email">
            <a:extLst>
              <a:ext uri="{28A0092B-C50C-407E-A947-70E740481C1C}">
                <a14:useLocalDpi xmlns:a14="http://schemas.microsoft.com/office/drawing/2010/main"/>
              </a:ext>
            </a:extLst>
          </a:blip>
          <a:srcRect/>
          <a:stretch>
            <a:fillRect/>
          </a:stretch>
        </a:blipFill>
      </dgm:spPr>
    </dgm:pt>
    <dgm:pt modelId="{10A60B1E-0DAC-426A-B294-D71740BCA5D3}" type="pres">
      <dgm:prSet presAssocID="{E2267D14-A1A6-4EBA-AB28-FEA6EFD677B8}" presName="txShp" presStyleLbl="node1" presStyleIdx="4" presStyleCnt="6">
        <dgm:presLayoutVars>
          <dgm:bulletEnabled val="1"/>
        </dgm:presLayoutVars>
      </dgm:prSet>
      <dgm:spPr/>
    </dgm:pt>
    <dgm:pt modelId="{191BC256-6C1B-4BE9-90FA-CC88280CF70A}" type="pres">
      <dgm:prSet presAssocID="{8D93BBD2-9A1B-47D8-B892-AD911FEBF995}" presName="spacing" presStyleCnt="0"/>
      <dgm:spPr/>
    </dgm:pt>
    <dgm:pt modelId="{3AD97B3F-9F43-48C1-9F9F-B37CE7A45DA4}" type="pres">
      <dgm:prSet presAssocID="{185F55F4-EF01-4C2C-8C10-EEEA0497B0FE}" presName="composite" presStyleCnt="0"/>
      <dgm:spPr/>
    </dgm:pt>
    <dgm:pt modelId="{D7668AE6-BC71-43D7-A51F-3C981DEFC2A8}" type="pres">
      <dgm:prSet presAssocID="{185F55F4-EF01-4C2C-8C10-EEEA0497B0FE}" presName="imgShp" presStyleLbl="fgImgPlace1" presStyleIdx="5" presStyleCnt="6"/>
      <dgm:spPr>
        <a:blipFill>
          <a:blip xmlns:r="http://schemas.openxmlformats.org/officeDocument/2006/relationships" r:embed="rId6" cstate="email">
            <a:extLst>
              <a:ext uri="{28A0092B-C50C-407E-A947-70E740481C1C}">
                <a14:useLocalDpi xmlns:a14="http://schemas.microsoft.com/office/drawing/2010/main"/>
              </a:ext>
            </a:extLst>
          </a:blip>
          <a:srcRect/>
          <a:stretch>
            <a:fillRect/>
          </a:stretch>
        </a:blipFill>
      </dgm:spPr>
    </dgm:pt>
    <dgm:pt modelId="{1B7BB5EE-3BDC-4C58-BFE0-63F64744560B}" type="pres">
      <dgm:prSet presAssocID="{185F55F4-EF01-4C2C-8C10-EEEA0497B0FE}" presName="txShp" presStyleLbl="node1" presStyleIdx="5" presStyleCnt="6">
        <dgm:presLayoutVars>
          <dgm:bulletEnabled val="1"/>
        </dgm:presLayoutVars>
      </dgm:prSet>
      <dgm:spPr/>
    </dgm:pt>
  </dgm:ptLst>
  <dgm:cxnLst>
    <dgm:cxn modelId="{9F225A11-5BBA-4400-80D5-567DB6A9CCBE}" srcId="{4FDB4E0D-7990-481B-AC5E-7001365CD553}" destId="{AFA3C3C8-93E2-4221-96BF-7C83D4C1B9EE}" srcOrd="0" destOrd="0" parTransId="{38E36ED0-ED15-4EE9-8A65-796C693E0D3A}" sibTransId="{0539F618-ABED-434E-8178-FD66F3D23456}"/>
    <dgm:cxn modelId="{9768A46A-FAAA-406F-B1CB-AB830C6DC1C4}" srcId="{4FDB4E0D-7990-481B-AC5E-7001365CD553}" destId="{E2267D14-A1A6-4EBA-AB28-FEA6EFD677B8}" srcOrd="4" destOrd="0" parTransId="{85F33D5B-79AC-4AAC-9864-F34A419B8EC4}" sibTransId="{8D93BBD2-9A1B-47D8-B892-AD911FEBF995}"/>
    <dgm:cxn modelId="{ED63994D-F3F4-4FCE-9107-41A631979117}" srcId="{4FDB4E0D-7990-481B-AC5E-7001365CD553}" destId="{133A22AA-D62D-40CA-A272-F633A4BDC3C5}" srcOrd="3" destOrd="0" parTransId="{DFB497FC-6BB3-4D12-BCD2-E3EBA3ED9042}" sibTransId="{C9A28BDC-7ED3-4BF0-BD02-9F8C9A85C10B}"/>
    <dgm:cxn modelId="{65554C58-40ED-4CCB-84FB-4AD8E0944E20}" type="presOf" srcId="{E2267D14-A1A6-4EBA-AB28-FEA6EFD677B8}" destId="{10A60B1E-0DAC-426A-B294-D71740BCA5D3}" srcOrd="0" destOrd="0" presId="urn:microsoft.com/office/officeart/2005/8/layout/vList3"/>
    <dgm:cxn modelId="{AF25C959-F33B-43E3-86BA-4873518AB848}" srcId="{4FDB4E0D-7990-481B-AC5E-7001365CD553}" destId="{185F55F4-EF01-4C2C-8C10-EEEA0497B0FE}" srcOrd="5" destOrd="0" parTransId="{7E43F669-8094-4DF5-ADD3-F4509ACF9862}" sibTransId="{52C720B3-0382-4BA2-97B5-D7CFCFBF436B}"/>
    <dgm:cxn modelId="{6E295D8A-0D76-45AC-8B57-BFAC751B1CA0}" type="presOf" srcId="{4FDB4E0D-7990-481B-AC5E-7001365CD553}" destId="{F1916F31-671B-4653-9981-2C0F08D4391C}" srcOrd="0" destOrd="0" presId="urn:microsoft.com/office/officeart/2005/8/layout/vList3"/>
    <dgm:cxn modelId="{866E4DC1-9724-4DE8-B7E4-A95EAD3864C9}" srcId="{4FDB4E0D-7990-481B-AC5E-7001365CD553}" destId="{2E31946B-AF30-4AEA-B16B-81C3C14C107F}" srcOrd="2" destOrd="0" parTransId="{3991CE1D-5675-4896-AAA0-E25F4417423D}" sibTransId="{0EA59598-8834-4B7D-A3FE-A96899BEC13F}"/>
    <dgm:cxn modelId="{587D7ACC-DC1D-4F18-977A-C36A13570D97}" type="presOf" srcId="{133A22AA-D62D-40CA-A272-F633A4BDC3C5}" destId="{4D836A93-9F5A-4C70-B0F8-9932785A2660}" srcOrd="0" destOrd="0" presId="urn:microsoft.com/office/officeart/2005/8/layout/vList3"/>
    <dgm:cxn modelId="{AE1C94D6-B6A2-4546-9ED6-4D272BCD614F}" type="presOf" srcId="{185F55F4-EF01-4C2C-8C10-EEEA0497B0FE}" destId="{1B7BB5EE-3BDC-4C58-BFE0-63F64744560B}" srcOrd="0" destOrd="0" presId="urn:microsoft.com/office/officeart/2005/8/layout/vList3"/>
    <dgm:cxn modelId="{7546FAD7-9D7B-402E-8F74-83A16BFCED6F}" type="presOf" srcId="{AFA3C3C8-93E2-4221-96BF-7C83D4C1B9EE}" destId="{097882F8-487B-4903-B23B-DDCE28B26CAA}" srcOrd="0" destOrd="0" presId="urn:microsoft.com/office/officeart/2005/8/layout/vList3"/>
    <dgm:cxn modelId="{0CD35DE0-A582-4CA0-B325-DAFE8826FEEC}" srcId="{4FDB4E0D-7990-481B-AC5E-7001365CD553}" destId="{B38E78F9-1EAA-4DE5-8FA8-B2C5A0D73DDA}" srcOrd="1" destOrd="0" parTransId="{A191E3F1-9D2D-4AF0-84E2-6C87BD8ED782}" sibTransId="{90B18151-707A-4E00-BE86-25533AD4AE1D}"/>
    <dgm:cxn modelId="{FA2676E4-3572-412E-98DF-C3F2E76010C9}" type="presOf" srcId="{B38E78F9-1EAA-4DE5-8FA8-B2C5A0D73DDA}" destId="{4F5A67BA-5F8C-4C84-8854-72EB27AB05D8}" srcOrd="0" destOrd="0" presId="urn:microsoft.com/office/officeart/2005/8/layout/vList3"/>
    <dgm:cxn modelId="{98C13BF1-D64E-44A6-96E8-BD48BD11824D}" type="presOf" srcId="{2E31946B-AF30-4AEA-B16B-81C3C14C107F}" destId="{83BFD939-5BB5-416A-8BDC-752CAB96264F}" srcOrd="0" destOrd="0" presId="urn:microsoft.com/office/officeart/2005/8/layout/vList3"/>
    <dgm:cxn modelId="{A9DEBA62-0546-46A4-BF3B-D6504D1F914D}" type="presParOf" srcId="{F1916F31-671B-4653-9981-2C0F08D4391C}" destId="{2FD723CD-869B-4966-9281-34190A2714C4}" srcOrd="0" destOrd="0" presId="urn:microsoft.com/office/officeart/2005/8/layout/vList3"/>
    <dgm:cxn modelId="{1E844CDC-B729-4767-9E94-CA574C2E723F}" type="presParOf" srcId="{2FD723CD-869B-4966-9281-34190A2714C4}" destId="{AFCBD8CA-F5C5-4CE6-8EE5-9CABD9A35681}" srcOrd="0" destOrd="0" presId="urn:microsoft.com/office/officeart/2005/8/layout/vList3"/>
    <dgm:cxn modelId="{D68687AF-A377-4B3A-8832-DCE691F3DD85}" type="presParOf" srcId="{2FD723CD-869B-4966-9281-34190A2714C4}" destId="{097882F8-487B-4903-B23B-DDCE28B26CAA}" srcOrd="1" destOrd="0" presId="urn:microsoft.com/office/officeart/2005/8/layout/vList3"/>
    <dgm:cxn modelId="{A8A88255-7848-4619-A6E8-D4D0CFD60B6D}" type="presParOf" srcId="{F1916F31-671B-4653-9981-2C0F08D4391C}" destId="{BF55CB1F-04EC-4D03-9087-A90C0A235319}" srcOrd="1" destOrd="0" presId="urn:microsoft.com/office/officeart/2005/8/layout/vList3"/>
    <dgm:cxn modelId="{1CBB0780-6A54-4DA1-B1A5-DC87AAD09430}" type="presParOf" srcId="{F1916F31-671B-4653-9981-2C0F08D4391C}" destId="{4C925AFB-0229-4B7F-8891-D75E0CDC47C4}" srcOrd="2" destOrd="0" presId="urn:microsoft.com/office/officeart/2005/8/layout/vList3"/>
    <dgm:cxn modelId="{1087CDB7-5FAB-41A6-8EE4-730D11DCF813}" type="presParOf" srcId="{4C925AFB-0229-4B7F-8891-D75E0CDC47C4}" destId="{A75E2C71-EFD3-457C-883C-F906B1B2F95A}" srcOrd="0" destOrd="0" presId="urn:microsoft.com/office/officeart/2005/8/layout/vList3"/>
    <dgm:cxn modelId="{0C0DB2C4-8D43-4B6E-A28B-98D833E99FE8}" type="presParOf" srcId="{4C925AFB-0229-4B7F-8891-D75E0CDC47C4}" destId="{4F5A67BA-5F8C-4C84-8854-72EB27AB05D8}" srcOrd="1" destOrd="0" presId="urn:microsoft.com/office/officeart/2005/8/layout/vList3"/>
    <dgm:cxn modelId="{DB0D72FC-DD56-4A7A-831C-4083F6DE85BB}" type="presParOf" srcId="{F1916F31-671B-4653-9981-2C0F08D4391C}" destId="{C6325305-03B4-43CA-B674-B353DD61E6F1}" srcOrd="3" destOrd="0" presId="urn:microsoft.com/office/officeart/2005/8/layout/vList3"/>
    <dgm:cxn modelId="{13BAA266-2769-4E86-A307-73B1D7A73C86}" type="presParOf" srcId="{F1916F31-671B-4653-9981-2C0F08D4391C}" destId="{D817E0DC-DFF0-46CA-9A12-77A680934EA1}" srcOrd="4" destOrd="0" presId="urn:microsoft.com/office/officeart/2005/8/layout/vList3"/>
    <dgm:cxn modelId="{8AD16D02-D004-458E-9096-3BC43CC8418D}" type="presParOf" srcId="{D817E0DC-DFF0-46CA-9A12-77A680934EA1}" destId="{823AA8AF-BB79-4478-B0B3-93C28E8AEB13}" srcOrd="0" destOrd="0" presId="urn:microsoft.com/office/officeart/2005/8/layout/vList3"/>
    <dgm:cxn modelId="{1184100D-E534-409F-8A3E-27AF2F7C1C46}" type="presParOf" srcId="{D817E0DC-DFF0-46CA-9A12-77A680934EA1}" destId="{83BFD939-5BB5-416A-8BDC-752CAB96264F}" srcOrd="1" destOrd="0" presId="urn:microsoft.com/office/officeart/2005/8/layout/vList3"/>
    <dgm:cxn modelId="{0F33E20D-5683-4139-96CC-91946F77B7F2}" type="presParOf" srcId="{F1916F31-671B-4653-9981-2C0F08D4391C}" destId="{0699A623-B94D-47DB-881C-C31AB39B5EBD}" srcOrd="5" destOrd="0" presId="urn:microsoft.com/office/officeart/2005/8/layout/vList3"/>
    <dgm:cxn modelId="{05CACA8B-723E-4F7D-AF05-E0A6729A0D1B}" type="presParOf" srcId="{F1916F31-671B-4653-9981-2C0F08D4391C}" destId="{203B6118-3FC1-495B-9060-34E8593C226F}" srcOrd="6" destOrd="0" presId="urn:microsoft.com/office/officeart/2005/8/layout/vList3"/>
    <dgm:cxn modelId="{F58ABE11-2AE3-458B-B5E8-13B69423BF3B}" type="presParOf" srcId="{203B6118-3FC1-495B-9060-34E8593C226F}" destId="{9310FAC6-292C-445B-905C-E19DB07CB5D1}" srcOrd="0" destOrd="0" presId="urn:microsoft.com/office/officeart/2005/8/layout/vList3"/>
    <dgm:cxn modelId="{8E0B908D-28DD-444B-8161-65A19053F78F}" type="presParOf" srcId="{203B6118-3FC1-495B-9060-34E8593C226F}" destId="{4D836A93-9F5A-4C70-B0F8-9932785A2660}" srcOrd="1" destOrd="0" presId="urn:microsoft.com/office/officeart/2005/8/layout/vList3"/>
    <dgm:cxn modelId="{8CCE459D-2935-45B3-93E1-0E154DBF8B20}" type="presParOf" srcId="{F1916F31-671B-4653-9981-2C0F08D4391C}" destId="{BBF2BA2F-253A-46E6-A7F1-B67E565545C4}" srcOrd="7" destOrd="0" presId="urn:microsoft.com/office/officeart/2005/8/layout/vList3"/>
    <dgm:cxn modelId="{7109FA46-CE18-4A79-B24F-EF270E6F93AD}" type="presParOf" srcId="{F1916F31-671B-4653-9981-2C0F08D4391C}" destId="{EAC5F2EE-8BCF-49CF-9787-88B91EBADEC6}" srcOrd="8" destOrd="0" presId="urn:microsoft.com/office/officeart/2005/8/layout/vList3"/>
    <dgm:cxn modelId="{FF8E02B3-F25A-4B8E-AAF0-0D5A44F3C432}" type="presParOf" srcId="{EAC5F2EE-8BCF-49CF-9787-88B91EBADEC6}" destId="{753963A5-979B-436F-A9AF-E665E1DAC03F}" srcOrd="0" destOrd="0" presId="urn:microsoft.com/office/officeart/2005/8/layout/vList3"/>
    <dgm:cxn modelId="{732BAC04-9925-485A-9121-D5B4988E81C8}" type="presParOf" srcId="{EAC5F2EE-8BCF-49CF-9787-88B91EBADEC6}" destId="{10A60B1E-0DAC-426A-B294-D71740BCA5D3}" srcOrd="1" destOrd="0" presId="urn:microsoft.com/office/officeart/2005/8/layout/vList3"/>
    <dgm:cxn modelId="{B0C52561-1D10-41D9-AE05-4E212114BE12}" type="presParOf" srcId="{F1916F31-671B-4653-9981-2C0F08D4391C}" destId="{191BC256-6C1B-4BE9-90FA-CC88280CF70A}" srcOrd="9" destOrd="0" presId="urn:microsoft.com/office/officeart/2005/8/layout/vList3"/>
    <dgm:cxn modelId="{E38005AE-C44E-4625-9AF3-FB07EDC7AEF2}" type="presParOf" srcId="{F1916F31-671B-4653-9981-2C0F08D4391C}" destId="{3AD97B3F-9F43-48C1-9F9F-B37CE7A45DA4}" srcOrd="10" destOrd="0" presId="urn:microsoft.com/office/officeart/2005/8/layout/vList3"/>
    <dgm:cxn modelId="{5A6DEB06-90F7-49D2-BAB8-1FE45E742899}" type="presParOf" srcId="{3AD97B3F-9F43-48C1-9F9F-B37CE7A45DA4}" destId="{D7668AE6-BC71-43D7-A51F-3C981DEFC2A8}" srcOrd="0" destOrd="0" presId="urn:microsoft.com/office/officeart/2005/8/layout/vList3"/>
    <dgm:cxn modelId="{90CF7A77-9436-45F7-B947-C46AA731D244}" type="presParOf" srcId="{3AD97B3F-9F43-48C1-9F9F-B37CE7A45DA4}" destId="{1B7BB5EE-3BDC-4C58-BFE0-63F64744560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DB4E0D-7990-481B-AC5E-7001365CD553}" type="doc">
      <dgm:prSet loTypeId="urn:microsoft.com/office/officeart/2005/8/layout/vList3" loCatId="list" qsTypeId="urn:microsoft.com/office/officeart/2005/8/quickstyle/simple1" qsCatId="simple" csTypeId="urn:microsoft.com/office/officeart/2005/8/colors/colorful5" csCatId="colorful" phldr="1"/>
      <dgm:spPr/>
    </dgm:pt>
    <dgm:pt modelId="{AFA3C3C8-93E2-4221-96BF-7C83D4C1B9EE}">
      <dgm:prSet phldrT="[Texto]"/>
      <dgm:spPr/>
      <dgm:t>
        <a:bodyPr/>
        <a:lstStyle/>
        <a:p>
          <a:r>
            <a:rPr lang="es-ES" dirty="0"/>
            <a:t>Infraestructura</a:t>
          </a:r>
        </a:p>
      </dgm:t>
    </dgm:pt>
    <dgm:pt modelId="{38E36ED0-ED15-4EE9-8A65-796C693E0D3A}" type="parTrans" cxnId="{9F225A11-5BBA-4400-80D5-567DB6A9CCBE}">
      <dgm:prSet/>
      <dgm:spPr/>
      <dgm:t>
        <a:bodyPr/>
        <a:lstStyle/>
        <a:p>
          <a:endParaRPr lang="es-ES"/>
        </a:p>
      </dgm:t>
    </dgm:pt>
    <dgm:pt modelId="{0539F618-ABED-434E-8178-FD66F3D23456}" type="sibTrans" cxnId="{9F225A11-5BBA-4400-80D5-567DB6A9CCBE}">
      <dgm:prSet/>
      <dgm:spPr/>
      <dgm:t>
        <a:bodyPr/>
        <a:lstStyle/>
        <a:p>
          <a:endParaRPr lang="es-ES"/>
        </a:p>
      </dgm:t>
    </dgm:pt>
    <dgm:pt modelId="{B38E78F9-1EAA-4DE5-8FA8-B2C5A0D73DDA}">
      <dgm:prSet phldrT="[Texto]"/>
      <dgm:spPr/>
      <dgm:t>
        <a:bodyPr/>
        <a:lstStyle/>
        <a:p>
          <a:r>
            <a:rPr lang="es-ES"/>
            <a:t>Mala Atención</a:t>
          </a:r>
          <a:endParaRPr lang="es-ES" dirty="0"/>
        </a:p>
      </dgm:t>
    </dgm:pt>
    <dgm:pt modelId="{A191E3F1-9D2D-4AF0-84E2-6C87BD8ED782}" type="parTrans" cxnId="{0CD35DE0-A582-4CA0-B325-DAFE8826FEEC}">
      <dgm:prSet/>
      <dgm:spPr/>
      <dgm:t>
        <a:bodyPr/>
        <a:lstStyle/>
        <a:p>
          <a:endParaRPr lang="es-ES"/>
        </a:p>
      </dgm:t>
    </dgm:pt>
    <dgm:pt modelId="{90B18151-707A-4E00-BE86-25533AD4AE1D}" type="sibTrans" cxnId="{0CD35DE0-A582-4CA0-B325-DAFE8826FEEC}">
      <dgm:prSet/>
      <dgm:spPr/>
      <dgm:t>
        <a:bodyPr/>
        <a:lstStyle/>
        <a:p>
          <a:endParaRPr lang="es-ES"/>
        </a:p>
      </dgm:t>
    </dgm:pt>
    <dgm:pt modelId="{F1916F31-671B-4653-9981-2C0F08D4391C}" type="pres">
      <dgm:prSet presAssocID="{4FDB4E0D-7990-481B-AC5E-7001365CD553}" presName="linearFlow" presStyleCnt="0">
        <dgm:presLayoutVars>
          <dgm:dir/>
          <dgm:resizeHandles val="exact"/>
        </dgm:presLayoutVars>
      </dgm:prSet>
      <dgm:spPr/>
    </dgm:pt>
    <dgm:pt modelId="{2FD723CD-869B-4966-9281-34190A2714C4}" type="pres">
      <dgm:prSet presAssocID="{AFA3C3C8-93E2-4221-96BF-7C83D4C1B9EE}" presName="composite" presStyleCnt="0"/>
      <dgm:spPr/>
    </dgm:pt>
    <dgm:pt modelId="{AFCBD8CA-F5C5-4CE6-8EE5-9CABD9A35681}" type="pres">
      <dgm:prSet presAssocID="{AFA3C3C8-93E2-4221-96BF-7C83D4C1B9EE}" presName="imgShp" presStyleLbl="fgImgPlace1" presStyleIdx="0" presStyleCnt="2"/>
      <dgm:spPr>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097882F8-487B-4903-B23B-DDCE28B26CAA}" type="pres">
      <dgm:prSet presAssocID="{AFA3C3C8-93E2-4221-96BF-7C83D4C1B9EE}" presName="txShp" presStyleLbl="node1" presStyleIdx="0" presStyleCnt="2">
        <dgm:presLayoutVars>
          <dgm:bulletEnabled val="1"/>
        </dgm:presLayoutVars>
      </dgm:prSet>
      <dgm:spPr/>
    </dgm:pt>
    <dgm:pt modelId="{BF55CB1F-04EC-4D03-9087-A90C0A235319}" type="pres">
      <dgm:prSet presAssocID="{0539F618-ABED-434E-8178-FD66F3D23456}" presName="spacing" presStyleCnt="0"/>
      <dgm:spPr/>
    </dgm:pt>
    <dgm:pt modelId="{4C925AFB-0229-4B7F-8891-D75E0CDC47C4}" type="pres">
      <dgm:prSet presAssocID="{B38E78F9-1EAA-4DE5-8FA8-B2C5A0D73DDA}" presName="composite" presStyleCnt="0"/>
      <dgm:spPr/>
    </dgm:pt>
    <dgm:pt modelId="{A75E2C71-EFD3-457C-883C-F906B1B2F95A}" type="pres">
      <dgm:prSet presAssocID="{B38E78F9-1EAA-4DE5-8FA8-B2C5A0D73DDA}" presName="imgShp" presStyleLbl="fgImgPlace1" presStyleIdx="1" presStyleCnt="2"/>
      <dgm:spPr>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4F5A67BA-5F8C-4C84-8854-72EB27AB05D8}" type="pres">
      <dgm:prSet presAssocID="{B38E78F9-1EAA-4DE5-8FA8-B2C5A0D73DDA}" presName="txShp" presStyleLbl="node1" presStyleIdx="1" presStyleCnt="2">
        <dgm:presLayoutVars>
          <dgm:bulletEnabled val="1"/>
        </dgm:presLayoutVars>
      </dgm:prSet>
      <dgm:spPr/>
    </dgm:pt>
  </dgm:ptLst>
  <dgm:cxnLst>
    <dgm:cxn modelId="{9F225A11-5BBA-4400-80D5-567DB6A9CCBE}" srcId="{4FDB4E0D-7990-481B-AC5E-7001365CD553}" destId="{AFA3C3C8-93E2-4221-96BF-7C83D4C1B9EE}" srcOrd="0" destOrd="0" parTransId="{38E36ED0-ED15-4EE9-8A65-796C693E0D3A}" sibTransId="{0539F618-ABED-434E-8178-FD66F3D23456}"/>
    <dgm:cxn modelId="{6E295D8A-0D76-45AC-8B57-BFAC751B1CA0}" type="presOf" srcId="{4FDB4E0D-7990-481B-AC5E-7001365CD553}" destId="{F1916F31-671B-4653-9981-2C0F08D4391C}" srcOrd="0" destOrd="0" presId="urn:microsoft.com/office/officeart/2005/8/layout/vList3"/>
    <dgm:cxn modelId="{7546FAD7-9D7B-402E-8F74-83A16BFCED6F}" type="presOf" srcId="{AFA3C3C8-93E2-4221-96BF-7C83D4C1B9EE}" destId="{097882F8-487B-4903-B23B-DDCE28B26CAA}" srcOrd="0" destOrd="0" presId="urn:microsoft.com/office/officeart/2005/8/layout/vList3"/>
    <dgm:cxn modelId="{0CD35DE0-A582-4CA0-B325-DAFE8826FEEC}" srcId="{4FDB4E0D-7990-481B-AC5E-7001365CD553}" destId="{B38E78F9-1EAA-4DE5-8FA8-B2C5A0D73DDA}" srcOrd="1" destOrd="0" parTransId="{A191E3F1-9D2D-4AF0-84E2-6C87BD8ED782}" sibTransId="{90B18151-707A-4E00-BE86-25533AD4AE1D}"/>
    <dgm:cxn modelId="{FA2676E4-3572-412E-98DF-C3F2E76010C9}" type="presOf" srcId="{B38E78F9-1EAA-4DE5-8FA8-B2C5A0D73DDA}" destId="{4F5A67BA-5F8C-4C84-8854-72EB27AB05D8}" srcOrd="0" destOrd="0" presId="urn:microsoft.com/office/officeart/2005/8/layout/vList3"/>
    <dgm:cxn modelId="{A9DEBA62-0546-46A4-BF3B-D6504D1F914D}" type="presParOf" srcId="{F1916F31-671B-4653-9981-2C0F08D4391C}" destId="{2FD723CD-869B-4966-9281-34190A2714C4}" srcOrd="0" destOrd="0" presId="urn:microsoft.com/office/officeart/2005/8/layout/vList3"/>
    <dgm:cxn modelId="{1E844CDC-B729-4767-9E94-CA574C2E723F}" type="presParOf" srcId="{2FD723CD-869B-4966-9281-34190A2714C4}" destId="{AFCBD8CA-F5C5-4CE6-8EE5-9CABD9A35681}" srcOrd="0" destOrd="0" presId="urn:microsoft.com/office/officeart/2005/8/layout/vList3"/>
    <dgm:cxn modelId="{D68687AF-A377-4B3A-8832-DCE691F3DD85}" type="presParOf" srcId="{2FD723CD-869B-4966-9281-34190A2714C4}" destId="{097882F8-487B-4903-B23B-DDCE28B26CAA}" srcOrd="1" destOrd="0" presId="urn:microsoft.com/office/officeart/2005/8/layout/vList3"/>
    <dgm:cxn modelId="{A8A88255-7848-4619-A6E8-D4D0CFD60B6D}" type="presParOf" srcId="{F1916F31-671B-4653-9981-2C0F08D4391C}" destId="{BF55CB1F-04EC-4D03-9087-A90C0A235319}" srcOrd="1" destOrd="0" presId="urn:microsoft.com/office/officeart/2005/8/layout/vList3"/>
    <dgm:cxn modelId="{1CBB0780-6A54-4DA1-B1A5-DC87AAD09430}" type="presParOf" srcId="{F1916F31-671B-4653-9981-2C0F08D4391C}" destId="{4C925AFB-0229-4B7F-8891-D75E0CDC47C4}" srcOrd="2" destOrd="0" presId="urn:microsoft.com/office/officeart/2005/8/layout/vList3"/>
    <dgm:cxn modelId="{1087CDB7-5FAB-41A6-8EE4-730D11DCF813}" type="presParOf" srcId="{4C925AFB-0229-4B7F-8891-D75E0CDC47C4}" destId="{A75E2C71-EFD3-457C-883C-F906B1B2F95A}" srcOrd="0" destOrd="0" presId="urn:microsoft.com/office/officeart/2005/8/layout/vList3"/>
    <dgm:cxn modelId="{0C0DB2C4-8D43-4B6E-A28B-98D833E99FE8}" type="presParOf" srcId="{4C925AFB-0229-4B7F-8891-D75E0CDC47C4}" destId="{4F5A67BA-5F8C-4C84-8854-72EB27AB05D8}"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A3B0F5-2BD6-4DC0-A418-AE5B68FE86DA}"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s-ES"/>
        </a:p>
      </dgm:t>
    </dgm:pt>
    <dgm:pt modelId="{87087948-CC63-4454-AD01-EB5CB74C6D6C}">
      <dgm:prSet phldrT="[Texto]"/>
      <dgm:spPr/>
      <dgm:t>
        <a:bodyPr/>
        <a:lstStyle/>
        <a:p>
          <a:r>
            <a:rPr lang="es-ES" dirty="0">
              <a:latin typeface="Arial" panose="020B0604020202020204" pitchFamily="34" charset="0"/>
              <a:cs typeface="Arial" panose="020B0604020202020204" pitchFamily="34" charset="0"/>
            </a:rPr>
            <a:t>Cliente solicita libro de reclamaciones del socio de negocio</a:t>
          </a:r>
        </a:p>
      </dgm:t>
    </dgm:pt>
    <dgm:pt modelId="{EE677380-B521-4119-8C6B-73EC3FAA08C9}" type="parTrans" cxnId="{E33354E9-EAF9-4049-B305-4E301791C11F}">
      <dgm:prSet/>
      <dgm:spPr/>
      <dgm:t>
        <a:bodyPr/>
        <a:lstStyle/>
        <a:p>
          <a:endParaRPr lang="es-ES">
            <a:latin typeface="Arial" panose="020B0604020202020204" pitchFamily="34" charset="0"/>
            <a:cs typeface="Arial" panose="020B0604020202020204" pitchFamily="34" charset="0"/>
          </a:endParaRPr>
        </a:p>
      </dgm:t>
    </dgm:pt>
    <dgm:pt modelId="{23470CB6-01CC-4C4F-9D75-C259E0E58C10}" type="sibTrans" cxnId="{E33354E9-EAF9-4049-B305-4E301791C11F}">
      <dgm:prSet/>
      <dgm:spPr/>
      <dgm:t>
        <a:bodyPr/>
        <a:lstStyle/>
        <a:p>
          <a:endParaRPr lang="es-ES">
            <a:latin typeface="Arial" panose="020B0604020202020204" pitchFamily="34" charset="0"/>
            <a:cs typeface="Arial" panose="020B0604020202020204" pitchFamily="34" charset="0"/>
          </a:endParaRPr>
        </a:p>
      </dgm:t>
    </dgm:pt>
    <dgm:pt modelId="{414F4379-F03D-4D08-9A07-E1F23FA3B633}">
      <dgm:prSet phldrT="[Texto]"/>
      <dgm:spPr/>
      <dgm:t>
        <a:bodyPr/>
        <a:lstStyle/>
        <a:p>
          <a:r>
            <a:rPr lang="es-ES" dirty="0">
              <a:latin typeface="Arial" panose="020B0604020202020204" pitchFamily="34" charset="0"/>
              <a:cs typeface="Arial" panose="020B0604020202020204" pitchFamily="34" charset="0"/>
            </a:rPr>
            <a:t>Asesor orienta en el correcto llenado del libro</a:t>
          </a:r>
        </a:p>
      </dgm:t>
    </dgm:pt>
    <dgm:pt modelId="{16A81FB0-32DC-402F-BA12-3693D1FF7EBA}" type="parTrans" cxnId="{25F822F6-F165-4BFB-BDB3-F02852D2C154}">
      <dgm:prSet/>
      <dgm:spPr/>
      <dgm:t>
        <a:bodyPr/>
        <a:lstStyle/>
        <a:p>
          <a:endParaRPr lang="es-ES">
            <a:latin typeface="Arial" panose="020B0604020202020204" pitchFamily="34" charset="0"/>
            <a:cs typeface="Arial" panose="020B0604020202020204" pitchFamily="34" charset="0"/>
          </a:endParaRPr>
        </a:p>
      </dgm:t>
    </dgm:pt>
    <dgm:pt modelId="{C6F1136E-5484-4F50-85E6-E83CCBF7B8FB}" type="sibTrans" cxnId="{25F822F6-F165-4BFB-BDB3-F02852D2C154}">
      <dgm:prSet/>
      <dgm:spPr/>
      <dgm:t>
        <a:bodyPr/>
        <a:lstStyle/>
        <a:p>
          <a:endParaRPr lang="es-ES">
            <a:latin typeface="Arial" panose="020B0604020202020204" pitchFamily="34" charset="0"/>
            <a:cs typeface="Arial" panose="020B0604020202020204" pitchFamily="34" charset="0"/>
          </a:endParaRPr>
        </a:p>
      </dgm:t>
    </dgm:pt>
    <dgm:pt modelId="{FB576597-5A38-488B-9053-2447B227CCDC}">
      <dgm:prSet phldrT="[Texto]"/>
      <dgm:spPr/>
      <dgm:t>
        <a:bodyPr/>
        <a:lstStyle/>
        <a:p>
          <a:r>
            <a:rPr lang="es-ES" dirty="0">
              <a:latin typeface="Arial" panose="020B0604020202020204" pitchFamily="34" charset="0"/>
              <a:cs typeface="Arial" panose="020B0604020202020204" pitchFamily="34" charset="0"/>
            </a:rPr>
            <a:t>Asesor registra consulta del libro de reclamaciones en portal</a:t>
          </a:r>
        </a:p>
      </dgm:t>
    </dgm:pt>
    <dgm:pt modelId="{33BBA9EA-2BBD-4225-BE9A-C86995FBF8F4}" type="parTrans" cxnId="{E077E9AF-CA62-4B99-A45E-1CF49FF026EA}">
      <dgm:prSet/>
      <dgm:spPr/>
      <dgm:t>
        <a:bodyPr/>
        <a:lstStyle/>
        <a:p>
          <a:endParaRPr lang="es-ES">
            <a:latin typeface="Arial" panose="020B0604020202020204" pitchFamily="34" charset="0"/>
            <a:cs typeface="Arial" panose="020B0604020202020204" pitchFamily="34" charset="0"/>
          </a:endParaRPr>
        </a:p>
      </dgm:t>
    </dgm:pt>
    <dgm:pt modelId="{EE642E2C-80CE-4602-A82E-7683C9B72081}" type="sibTrans" cxnId="{E077E9AF-CA62-4B99-A45E-1CF49FF026EA}">
      <dgm:prSet/>
      <dgm:spPr/>
      <dgm:t>
        <a:bodyPr/>
        <a:lstStyle/>
        <a:p>
          <a:endParaRPr lang="es-ES">
            <a:latin typeface="Arial" panose="020B0604020202020204" pitchFamily="34" charset="0"/>
            <a:cs typeface="Arial" panose="020B0604020202020204" pitchFamily="34" charset="0"/>
          </a:endParaRPr>
        </a:p>
      </dgm:t>
    </dgm:pt>
    <dgm:pt modelId="{DE354AF6-0B43-420C-9384-4AEA5B1CA30F}">
      <dgm:prSet phldrT="[Texto]"/>
      <dgm:spPr/>
      <dgm:t>
        <a:bodyPr/>
        <a:lstStyle/>
        <a:p>
          <a:r>
            <a:rPr lang="es-ES" dirty="0">
              <a:latin typeface="Arial" panose="020B0604020202020204" pitchFamily="34" charset="0"/>
              <a:cs typeface="Arial" panose="020B0604020202020204" pitchFamily="34" charset="0"/>
            </a:rPr>
            <a:t>Cliente se retira de tienda con su copia de reclamo del libro de reclamaciones</a:t>
          </a:r>
        </a:p>
      </dgm:t>
    </dgm:pt>
    <dgm:pt modelId="{882B0C92-9DFC-4DE3-A9A5-E59590B789C8}" type="parTrans" cxnId="{F2FE5A7B-40E2-4320-ACAC-8AA1ED6230E4}">
      <dgm:prSet/>
      <dgm:spPr/>
      <dgm:t>
        <a:bodyPr/>
        <a:lstStyle/>
        <a:p>
          <a:endParaRPr lang="es-ES">
            <a:latin typeface="Arial" panose="020B0604020202020204" pitchFamily="34" charset="0"/>
            <a:cs typeface="Arial" panose="020B0604020202020204" pitchFamily="34" charset="0"/>
          </a:endParaRPr>
        </a:p>
      </dgm:t>
    </dgm:pt>
    <dgm:pt modelId="{898C2049-ECBD-4F57-8474-BE4F5AD2C4A5}" type="sibTrans" cxnId="{F2FE5A7B-40E2-4320-ACAC-8AA1ED6230E4}">
      <dgm:prSet/>
      <dgm:spPr/>
      <dgm:t>
        <a:bodyPr/>
        <a:lstStyle/>
        <a:p>
          <a:endParaRPr lang="es-ES">
            <a:latin typeface="Arial" panose="020B0604020202020204" pitchFamily="34" charset="0"/>
            <a:cs typeface="Arial" panose="020B0604020202020204" pitchFamily="34" charset="0"/>
          </a:endParaRPr>
        </a:p>
      </dgm:t>
    </dgm:pt>
    <dgm:pt modelId="{B78E8545-1B83-401A-8D77-04D7B137BE5C}">
      <dgm:prSet phldrT="[Texto]"/>
      <dgm:spPr/>
      <dgm:t>
        <a:bodyPr/>
        <a:lstStyle/>
        <a:p>
          <a:r>
            <a:rPr lang="es-ES" dirty="0">
              <a:latin typeface="Arial" panose="020B0604020202020204" pitchFamily="34" charset="0"/>
              <a:cs typeface="Arial" panose="020B0604020202020204" pitchFamily="34" charset="0"/>
            </a:rPr>
            <a:t>Asesor sigue procedimiento de reclamos Indecopi según el socio de negocio</a:t>
          </a:r>
        </a:p>
      </dgm:t>
    </dgm:pt>
    <dgm:pt modelId="{123384A8-E0F5-431C-828B-6090454B60EE}" type="parTrans" cxnId="{8F294F5B-FCC7-4C71-BECD-CFB959B6D9C8}">
      <dgm:prSet/>
      <dgm:spPr/>
      <dgm:t>
        <a:bodyPr/>
        <a:lstStyle/>
        <a:p>
          <a:endParaRPr lang="es-ES">
            <a:latin typeface="Arial" panose="020B0604020202020204" pitchFamily="34" charset="0"/>
            <a:cs typeface="Arial" panose="020B0604020202020204" pitchFamily="34" charset="0"/>
          </a:endParaRPr>
        </a:p>
      </dgm:t>
    </dgm:pt>
    <dgm:pt modelId="{04F6972C-2C07-4DF9-8DDD-2509A02F5109}" type="sibTrans" cxnId="{8F294F5B-FCC7-4C71-BECD-CFB959B6D9C8}">
      <dgm:prSet/>
      <dgm:spPr/>
      <dgm:t>
        <a:bodyPr/>
        <a:lstStyle/>
        <a:p>
          <a:endParaRPr lang="es-ES">
            <a:latin typeface="Arial" panose="020B0604020202020204" pitchFamily="34" charset="0"/>
            <a:cs typeface="Arial" panose="020B0604020202020204" pitchFamily="34" charset="0"/>
          </a:endParaRPr>
        </a:p>
      </dgm:t>
    </dgm:pt>
    <dgm:pt modelId="{6D9D9B1D-1F59-44F4-B14F-82D32B7F8F5F}" type="pres">
      <dgm:prSet presAssocID="{96A3B0F5-2BD6-4DC0-A418-AE5B68FE86DA}" presName="Name0" presStyleCnt="0">
        <dgm:presLayoutVars>
          <dgm:dir/>
          <dgm:resizeHandles val="exact"/>
        </dgm:presLayoutVars>
      </dgm:prSet>
      <dgm:spPr/>
    </dgm:pt>
    <dgm:pt modelId="{4241A2C1-0694-43EF-8A19-FA71250D657C}" type="pres">
      <dgm:prSet presAssocID="{87087948-CC63-4454-AD01-EB5CB74C6D6C}" presName="node" presStyleLbl="node1" presStyleIdx="0" presStyleCnt="5">
        <dgm:presLayoutVars>
          <dgm:bulletEnabled val="1"/>
        </dgm:presLayoutVars>
      </dgm:prSet>
      <dgm:spPr/>
    </dgm:pt>
    <dgm:pt modelId="{8FCA2639-52AD-4DBC-9A7E-8E367A147D94}" type="pres">
      <dgm:prSet presAssocID="{23470CB6-01CC-4C4F-9D75-C259E0E58C10}" presName="sibTrans" presStyleLbl="sibTrans1D1" presStyleIdx="0" presStyleCnt="4"/>
      <dgm:spPr/>
    </dgm:pt>
    <dgm:pt modelId="{5CE56BE1-A6E7-48CF-A1B9-A7816E2C167F}" type="pres">
      <dgm:prSet presAssocID="{23470CB6-01CC-4C4F-9D75-C259E0E58C10}" presName="connectorText" presStyleLbl="sibTrans1D1" presStyleIdx="0" presStyleCnt="4"/>
      <dgm:spPr/>
    </dgm:pt>
    <dgm:pt modelId="{A8109DEC-BFD3-4D20-921D-9E81B6DD9214}" type="pres">
      <dgm:prSet presAssocID="{414F4379-F03D-4D08-9A07-E1F23FA3B633}" presName="node" presStyleLbl="node1" presStyleIdx="1" presStyleCnt="5">
        <dgm:presLayoutVars>
          <dgm:bulletEnabled val="1"/>
        </dgm:presLayoutVars>
      </dgm:prSet>
      <dgm:spPr/>
    </dgm:pt>
    <dgm:pt modelId="{CD43BDC2-91F5-4B1A-90B8-72614709F83D}" type="pres">
      <dgm:prSet presAssocID="{C6F1136E-5484-4F50-85E6-E83CCBF7B8FB}" presName="sibTrans" presStyleLbl="sibTrans1D1" presStyleIdx="1" presStyleCnt="4"/>
      <dgm:spPr/>
    </dgm:pt>
    <dgm:pt modelId="{781CD95B-F3CB-4486-80C8-B751C91CA742}" type="pres">
      <dgm:prSet presAssocID="{C6F1136E-5484-4F50-85E6-E83CCBF7B8FB}" presName="connectorText" presStyleLbl="sibTrans1D1" presStyleIdx="1" presStyleCnt="4"/>
      <dgm:spPr/>
    </dgm:pt>
    <dgm:pt modelId="{F424EDFF-88FE-48A8-83E1-A2E0ABE8B86F}" type="pres">
      <dgm:prSet presAssocID="{FB576597-5A38-488B-9053-2447B227CCDC}" presName="node" presStyleLbl="node1" presStyleIdx="2" presStyleCnt="5">
        <dgm:presLayoutVars>
          <dgm:bulletEnabled val="1"/>
        </dgm:presLayoutVars>
      </dgm:prSet>
      <dgm:spPr/>
    </dgm:pt>
    <dgm:pt modelId="{203AA8A6-2DBB-48A4-B29D-7B7B896C7827}" type="pres">
      <dgm:prSet presAssocID="{EE642E2C-80CE-4602-A82E-7683C9B72081}" presName="sibTrans" presStyleLbl="sibTrans1D1" presStyleIdx="2" presStyleCnt="4"/>
      <dgm:spPr/>
    </dgm:pt>
    <dgm:pt modelId="{FF42F925-4D28-4127-901F-EB6460059C0C}" type="pres">
      <dgm:prSet presAssocID="{EE642E2C-80CE-4602-A82E-7683C9B72081}" presName="connectorText" presStyleLbl="sibTrans1D1" presStyleIdx="2" presStyleCnt="4"/>
      <dgm:spPr/>
    </dgm:pt>
    <dgm:pt modelId="{3BC3D44A-C200-4F69-9F07-FA85FCED629E}" type="pres">
      <dgm:prSet presAssocID="{DE354AF6-0B43-420C-9384-4AEA5B1CA30F}" presName="node" presStyleLbl="node1" presStyleIdx="3" presStyleCnt="5">
        <dgm:presLayoutVars>
          <dgm:bulletEnabled val="1"/>
        </dgm:presLayoutVars>
      </dgm:prSet>
      <dgm:spPr/>
    </dgm:pt>
    <dgm:pt modelId="{C236CB2C-7883-4130-B2D4-EDBA8BA55B24}" type="pres">
      <dgm:prSet presAssocID="{898C2049-ECBD-4F57-8474-BE4F5AD2C4A5}" presName="sibTrans" presStyleLbl="sibTrans1D1" presStyleIdx="3" presStyleCnt="4"/>
      <dgm:spPr/>
    </dgm:pt>
    <dgm:pt modelId="{6EF6CA9D-312E-4ADA-A96D-54EC879A8299}" type="pres">
      <dgm:prSet presAssocID="{898C2049-ECBD-4F57-8474-BE4F5AD2C4A5}" presName="connectorText" presStyleLbl="sibTrans1D1" presStyleIdx="3" presStyleCnt="4"/>
      <dgm:spPr/>
    </dgm:pt>
    <dgm:pt modelId="{C8651CC9-D48B-4F68-9FE5-E5F8323AC136}" type="pres">
      <dgm:prSet presAssocID="{B78E8545-1B83-401A-8D77-04D7B137BE5C}" presName="node" presStyleLbl="node1" presStyleIdx="4" presStyleCnt="5">
        <dgm:presLayoutVars>
          <dgm:bulletEnabled val="1"/>
        </dgm:presLayoutVars>
      </dgm:prSet>
      <dgm:spPr/>
    </dgm:pt>
  </dgm:ptLst>
  <dgm:cxnLst>
    <dgm:cxn modelId="{A7935126-3CAF-4A01-89EF-868ADB111F57}" type="presOf" srcId="{23470CB6-01CC-4C4F-9D75-C259E0E58C10}" destId="{8FCA2639-52AD-4DBC-9A7E-8E367A147D94}" srcOrd="0" destOrd="0" presId="urn:microsoft.com/office/officeart/2005/8/layout/bProcess3"/>
    <dgm:cxn modelId="{FED7253D-D110-4C8E-A50E-509B0CC2D47B}" type="presOf" srcId="{23470CB6-01CC-4C4F-9D75-C259E0E58C10}" destId="{5CE56BE1-A6E7-48CF-A1B9-A7816E2C167F}" srcOrd="1" destOrd="0" presId="urn:microsoft.com/office/officeart/2005/8/layout/bProcess3"/>
    <dgm:cxn modelId="{06E3B83E-A122-4336-BA25-7F7DF723D296}" type="presOf" srcId="{EE642E2C-80CE-4602-A82E-7683C9B72081}" destId="{203AA8A6-2DBB-48A4-B29D-7B7B896C7827}" srcOrd="0" destOrd="0" presId="urn:microsoft.com/office/officeart/2005/8/layout/bProcess3"/>
    <dgm:cxn modelId="{8F294F5B-FCC7-4C71-BECD-CFB959B6D9C8}" srcId="{96A3B0F5-2BD6-4DC0-A418-AE5B68FE86DA}" destId="{B78E8545-1B83-401A-8D77-04D7B137BE5C}" srcOrd="4" destOrd="0" parTransId="{123384A8-E0F5-431C-828B-6090454B60EE}" sibTransId="{04F6972C-2C07-4DF9-8DDD-2509A02F5109}"/>
    <dgm:cxn modelId="{5AE83C42-90B7-46F7-B9FF-905BE524EDF4}" type="presOf" srcId="{FB576597-5A38-488B-9053-2447B227CCDC}" destId="{F424EDFF-88FE-48A8-83E1-A2E0ABE8B86F}" srcOrd="0" destOrd="0" presId="urn:microsoft.com/office/officeart/2005/8/layout/bProcess3"/>
    <dgm:cxn modelId="{EE44627A-86CF-44A3-8EA9-28B8A508DAAB}" type="presOf" srcId="{C6F1136E-5484-4F50-85E6-E83CCBF7B8FB}" destId="{CD43BDC2-91F5-4B1A-90B8-72614709F83D}" srcOrd="0" destOrd="0" presId="urn:microsoft.com/office/officeart/2005/8/layout/bProcess3"/>
    <dgm:cxn modelId="{F2FE5A7B-40E2-4320-ACAC-8AA1ED6230E4}" srcId="{96A3B0F5-2BD6-4DC0-A418-AE5B68FE86DA}" destId="{DE354AF6-0B43-420C-9384-4AEA5B1CA30F}" srcOrd="3" destOrd="0" parTransId="{882B0C92-9DFC-4DE3-A9A5-E59590B789C8}" sibTransId="{898C2049-ECBD-4F57-8474-BE4F5AD2C4A5}"/>
    <dgm:cxn modelId="{01E31B89-0087-4021-A920-76472B012204}" type="presOf" srcId="{DE354AF6-0B43-420C-9384-4AEA5B1CA30F}" destId="{3BC3D44A-C200-4F69-9F07-FA85FCED629E}" srcOrd="0" destOrd="0" presId="urn:microsoft.com/office/officeart/2005/8/layout/bProcess3"/>
    <dgm:cxn modelId="{A2C6D69F-3DC9-4EB2-AFC7-DDB4568321C5}" type="presOf" srcId="{96A3B0F5-2BD6-4DC0-A418-AE5B68FE86DA}" destId="{6D9D9B1D-1F59-44F4-B14F-82D32B7F8F5F}" srcOrd="0" destOrd="0" presId="urn:microsoft.com/office/officeart/2005/8/layout/bProcess3"/>
    <dgm:cxn modelId="{A2E96FA1-0B87-44AF-9013-A39438459590}" type="presOf" srcId="{EE642E2C-80CE-4602-A82E-7683C9B72081}" destId="{FF42F925-4D28-4127-901F-EB6460059C0C}" srcOrd="1" destOrd="0" presId="urn:microsoft.com/office/officeart/2005/8/layout/bProcess3"/>
    <dgm:cxn modelId="{E077E9AF-CA62-4B99-A45E-1CF49FF026EA}" srcId="{96A3B0F5-2BD6-4DC0-A418-AE5B68FE86DA}" destId="{FB576597-5A38-488B-9053-2447B227CCDC}" srcOrd="2" destOrd="0" parTransId="{33BBA9EA-2BBD-4225-BE9A-C86995FBF8F4}" sibTransId="{EE642E2C-80CE-4602-A82E-7683C9B72081}"/>
    <dgm:cxn modelId="{F6CEF5BC-5767-4D3F-ACFF-B0D58E756319}" type="presOf" srcId="{B78E8545-1B83-401A-8D77-04D7B137BE5C}" destId="{C8651CC9-D48B-4F68-9FE5-E5F8323AC136}" srcOrd="0" destOrd="0" presId="urn:microsoft.com/office/officeart/2005/8/layout/bProcess3"/>
    <dgm:cxn modelId="{3A29F2BE-3BF7-40AB-8C5A-556B54807569}" type="presOf" srcId="{898C2049-ECBD-4F57-8474-BE4F5AD2C4A5}" destId="{6EF6CA9D-312E-4ADA-A96D-54EC879A8299}" srcOrd="1" destOrd="0" presId="urn:microsoft.com/office/officeart/2005/8/layout/bProcess3"/>
    <dgm:cxn modelId="{2F528BCF-8FB4-42A0-A36A-68A9B7C63A1D}" type="presOf" srcId="{C6F1136E-5484-4F50-85E6-E83CCBF7B8FB}" destId="{781CD95B-F3CB-4486-80C8-B751C91CA742}" srcOrd="1" destOrd="0" presId="urn:microsoft.com/office/officeart/2005/8/layout/bProcess3"/>
    <dgm:cxn modelId="{27A335D1-8C2D-409D-964C-3E5EBC8D4D9E}" type="presOf" srcId="{898C2049-ECBD-4F57-8474-BE4F5AD2C4A5}" destId="{C236CB2C-7883-4130-B2D4-EDBA8BA55B24}" srcOrd="0" destOrd="0" presId="urn:microsoft.com/office/officeart/2005/8/layout/bProcess3"/>
    <dgm:cxn modelId="{7F5F93DA-6630-43A2-AB58-55374D379314}" type="presOf" srcId="{414F4379-F03D-4D08-9A07-E1F23FA3B633}" destId="{A8109DEC-BFD3-4D20-921D-9E81B6DD9214}" srcOrd="0" destOrd="0" presId="urn:microsoft.com/office/officeart/2005/8/layout/bProcess3"/>
    <dgm:cxn modelId="{64FEC6E6-DBD6-4D2F-961E-775C39BB1325}" type="presOf" srcId="{87087948-CC63-4454-AD01-EB5CB74C6D6C}" destId="{4241A2C1-0694-43EF-8A19-FA71250D657C}" srcOrd="0" destOrd="0" presId="urn:microsoft.com/office/officeart/2005/8/layout/bProcess3"/>
    <dgm:cxn modelId="{E33354E9-EAF9-4049-B305-4E301791C11F}" srcId="{96A3B0F5-2BD6-4DC0-A418-AE5B68FE86DA}" destId="{87087948-CC63-4454-AD01-EB5CB74C6D6C}" srcOrd="0" destOrd="0" parTransId="{EE677380-B521-4119-8C6B-73EC3FAA08C9}" sibTransId="{23470CB6-01CC-4C4F-9D75-C259E0E58C10}"/>
    <dgm:cxn modelId="{25F822F6-F165-4BFB-BDB3-F02852D2C154}" srcId="{96A3B0F5-2BD6-4DC0-A418-AE5B68FE86DA}" destId="{414F4379-F03D-4D08-9A07-E1F23FA3B633}" srcOrd="1" destOrd="0" parTransId="{16A81FB0-32DC-402F-BA12-3693D1FF7EBA}" sibTransId="{C6F1136E-5484-4F50-85E6-E83CCBF7B8FB}"/>
    <dgm:cxn modelId="{A1DC6D47-244D-4AFC-97B5-55C6DFF902B1}" type="presParOf" srcId="{6D9D9B1D-1F59-44F4-B14F-82D32B7F8F5F}" destId="{4241A2C1-0694-43EF-8A19-FA71250D657C}" srcOrd="0" destOrd="0" presId="urn:microsoft.com/office/officeart/2005/8/layout/bProcess3"/>
    <dgm:cxn modelId="{743D8426-6EE4-46D2-92D9-7DAD43FD9AAB}" type="presParOf" srcId="{6D9D9B1D-1F59-44F4-B14F-82D32B7F8F5F}" destId="{8FCA2639-52AD-4DBC-9A7E-8E367A147D94}" srcOrd="1" destOrd="0" presId="urn:microsoft.com/office/officeart/2005/8/layout/bProcess3"/>
    <dgm:cxn modelId="{FE96ACF4-F644-440E-B3C5-32AB65C45C6C}" type="presParOf" srcId="{8FCA2639-52AD-4DBC-9A7E-8E367A147D94}" destId="{5CE56BE1-A6E7-48CF-A1B9-A7816E2C167F}" srcOrd="0" destOrd="0" presId="urn:microsoft.com/office/officeart/2005/8/layout/bProcess3"/>
    <dgm:cxn modelId="{5E53F5F8-6B63-48E5-8861-C91D74BBF7E3}" type="presParOf" srcId="{6D9D9B1D-1F59-44F4-B14F-82D32B7F8F5F}" destId="{A8109DEC-BFD3-4D20-921D-9E81B6DD9214}" srcOrd="2" destOrd="0" presId="urn:microsoft.com/office/officeart/2005/8/layout/bProcess3"/>
    <dgm:cxn modelId="{C34D3D00-3845-4195-BB7E-5D2F3D045E82}" type="presParOf" srcId="{6D9D9B1D-1F59-44F4-B14F-82D32B7F8F5F}" destId="{CD43BDC2-91F5-4B1A-90B8-72614709F83D}" srcOrd="3" destOrd="0" presId="urn:microsoft.com/office/officeart/2005/8/layout/bProcess3"/>
    <dgm:cxn modelId="{E13A97EB-84CD-4981-82BC-4935EA7D6122}" type="presParOf" srcId="{CD43BDC2-91F5-4B1A-90B8-72614709F83D}" destId="{781CD95B-F3CB-4486-80C8-B751C91CA742}" srcOrd="0" destOrd="0" presId="urn:microsoft.com/office/officeart/2005/8/layout/bProcess3"/>
    <dgm:cxn modelId="{76A1B234-140D-4F0F-B371-C98CDD4CF91F}" type="presParOf" srcId="{6D9D9B1D-1F59-44F4-B14F-82D32B7F8F5F}" destId="{F424EDFF-88FE-48A8-83E1-A2E0ABE8B86F}" srcOrd="4" destOrd="0" presId="urn:microsoft.com/office/officeart/2005/8/layout/bProcess3"/>
    <dgm:cxn modelId="{495735E0-3FB1-4756-9A59-B6F94B420330}" type="presParOf" srcId="{6D9D9B1D-1F59-44F4-B14F-82D32B7F8F5F}" destId="{203AA8A6-2DBB-48A4-B29D-7B7B896C7827}" srcOrd="5" destOrd="0" presId="urn:microsoft.com/office/officeart/2005/8/layout/bProcess3"/>
    <dgm:cxn modelId="{BE89B345-E527-4A71-B08E-5CC5C0D6BFBB}" type="presParOf" srcId="{203AA8A6-2DBB-48A4-B29D-7B7B896C7827}" destId="{FF42F925-4D28-4127-901F-EB6460059C0C}" srcOrd="0" destOrd="0" presId="urn:microsoft.com/office/officeart/2005/8/layout/bProcess3"/>
    <dgm:cxn modelId="{B41213E7-E6AF-4577-B230-CCEE7AC877EB}" type="presParOf" srcId="{6D9D9B1D-1F59-44F4-B14F-82D32B7F8F5F}" destId="{3BC3D44A-C200-4F69-9F07-FA85FCED629E}" srcOrd="6" destOrd="0" presId="urn:microsoft.com/office/officeart/2005/8/layout/bProcess3"/>
    <dgm:cxn modelId="{F678C887-B78E-4572-B68D-9AE9C6BC29AF}" type="presParOf" srcId="{6D9D9B1D-1F59-44F4-B14F-82D32B7F8F5F}" destId="{C236CB2C-7883-4130-B2D4-EDBA8BA55B24}" srcOrd="7" destOrd="0" presId="urn:microsoft.com/office/officeart/2005/8/layout/bProcess3"/>
    <dgm:cxn modelId="{1EA8866F-5220-4283-8CFD-ED50803A864F}" type="presParOf" srcId="{C236CB2C-7883-4130-B2D4-EDBA8BA55B24}" destId="{6EF6CA9D-312E-4ADA-A96D-54EC879A8299}" srcOrd="0" destOrd="0" presId="urn:microsoft.com/office/officeart/2005/8/layout/bProcess3"/>
    <dgm:cxn modelId="{B29B91EE-29EF-454D-B9DE-C1DEF58EEC30}" type="presParOf" srcId="{6D9D9B1D-1F59-44F4-B14F-82D32B7F8F5F}" destId="{C8651CC9-D48B-4F68-9FE5-E5F8323AC136}" srcOrd="8" destOrd="0" presId="urn:microsoft.com/office/officeart/2005/8/layout/bProcess3"/>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005002-39F8-4F01-B1F5-63E7F0270C7B}" type="doc">
      <dgm:prSet loTypeId="urn:microsoft.com/office/officeart/2005/8/layout/bProcess3" loCatId="process" qsTypeId="urn:microsoft.com/office/officeart/2005/8/quickstyle/simple1" qsCatId="simple" csTypeId="urn:microsoft.com/office/officeart/2005/8/colors/colorful4" csCatId="colorful" phldr="1"/>
      <dgm:spPr/>
      <dgm:t>
        <a:bodyPr/>
        <a:lstStyle/>
        <a:p>
          <a:endParaRPr lang="es-ES"/>
        </a:p>
      </dgm:t>
    </dgm:pt>
    <dgm:pt modelId="{791626CF-4505-42F5-BB48-C0F6A178B6AC}">
      <dgm:prSet phldrT="[Texto]"/>
      <dgm:spPr/>
      <dgm:t>
        <a:bodyPr/>
        <a:lstStyle/>
        <a:p>
          <a:r>
            <a:rPr lang="es-ES" dirty="0">
              <a:latin typeface="Arial" panose="020B0604020202020204" pitchFamily="34" charset="0"/>
              <a:cs typeface="Arial" panose="020B0604020202020204" pitchFamily="34" charset="0"/>
            </a:rPr>
            <a:t>Cliente solicita libro de reclamaciones en TP o TP-TPF</a:t>
          </a:r>
        </a:p>
      </dgm:t>
    </dgm:pt>
    <dgm:pt modelId="{6A1F91BD-BA5F-49DC-8BAD-A8A1D79E4AA3}" type="parTrans" cxnId="{4DFF9D4F-C33C-4783-B7F8-FFA24A7899E9}">
      <dgm:prSet/>
      <dgm:spPr/>
      <dgm:t>
        <a:bodyPr/>
        <a:lstStyle/>
        <a:p>
          <a:endParaRPr lang="es-ES">
            <a:latin typeface="Arial" panose="020B0604020202020204" pitchFamily="34" charset="0"/>
            <a:cs typeface="Arial" panose="020B0604020202020204" pitchFamily="34" charset="0"/>
          </a:endParaRPr>
        </a:p>
      </dgm:t>
    </dgm:pt>
    <dgm:pt modelId="{92F71BE9-2AFD-45BE-9E59-A1E24028D57F}" type="sibTrans" cxnId="{4DFF9D4F-C33C-4783-B7F8-FFA24A7899E9}">
      <dgm:prSet/>
      <dgm:spPr/>
      <dgm:t>
        <a:bodyPr/>
        <a:lstStyle/>
        <a:p>
          <a:endParaRPr lang="es-ES">
            <a:latin typeface="Arial" panose="020B0604020202020204" pitchFamily="34" charset="0"/>
            <a:cs typeface="Arial" panose="020B0604020202020204" pitchFamily="34" charset="0"/>
          </a:endParaRPr>
        </a:p>
      </dgm:t>
    </dgm:pt>
    <dgm:pt modelId="{83F91BBA-8F75-46EF-87D5-62406AC6FF13}">
      <dgm:prSet phldrT="[Texto]"/>
      <dgm:spPr>
        <a:solidFill>
          <a:srgbClr val="00B050"/>
        </a:solidFill>
      </dgm:spPr>
      <dgm:t>
        <a:bodyPr/>
        <a:lstStyle/>
        <a:p>
          <a:r>
            <a:rPr lang="es-ES" dirty="0">
              <a:latin typeface="Arial" panose="020B0604020202020204" pitchFamily="34" charset="0"/>
              <a:cs typeface="Arial" panose="020B0604020202020204" pitchFamily="34" charset="0"/>
            </a:rPr>
            <a:t>Asesor orienta al cliente en el correcto llenado del libro de reclamaciones</a:t>
          </a:r>
        </a:p>
      </dgm:t>
    </dgm:pt>
    <dgm:pt modelId="{48A9AAF9-DD30-4B49-AC69-31B14FD2E325}" type="parTrans" cxnId="{FD2CC4BC-E03C-4E9E-953C-F0FC74954787}">
      <dgm:prSet/>
      <dgm:spPr/>
      <dgm:t>
        <a:bodyPr/>
        <a:lstStyle/>
        <a:p>
          <a:endParaRPr lang="es-ES">
            <a:latin typeface="Arial" panose="020B0604020202020204" pitchFamily="34" charset="0"/>
            <a:cs typeface="Arial" panose="020B0604020202020204" pitchFamily="34" charset="0"/>
          </a:endParaRPr>
        </a:p>
      </dgm:t>
    </dgm:pt>
    <dgm:pt modelId="{35917A4F-C9A7-4F99-AE48-E52AB76914E8}" type="sibTrans" cxnId="{FD2CC4BC-E03C-4E9E-953C-F0FC74954787}">
      <dgm:prSet/>
      <dgm:spPr/>
      <dgm:t>
        <a:bodyPr/>
        <a:lstStyle/>
        <a:p>
          <a:endParaRPr lang="es-ES">
            <a:latin typeface="Arial" panose="020B0604020202020204" pitchFamily="34" charset="0"/>
            <a:cs typeface="Arial" panose="020B0604020202020204" pitchFamily="34" charset="0"/>
          </a:endParaRPr>
        </a:p>
      </dgm:t>
    </dgm:pt>
    <dgm:pt modelId="{8C16B508-3DE0-4C2A-82AA-7D27EEC19F55}">
      <dgm:prSet phldrT="[Texto]"/>
      <dgm:spPr>
        <a:solidFill>
          <a:srgbClr val="92D050"/>
        </a:solidFill>
      </dgm:spPr>
      <dgm:t>
        <a:bodyPr/>
        <a:lstStyle/>
        <a:p>
          <a:r>
            <a:rPr lang="es-ES" dirty="0">
              <a:latin typeface="Arial" panose="020B0604020202020204" pitchFamily="34" charset="0"/>
              <a:cs typeface="Arial" panose="020B0604020202020204" pitchFamily="34" charset="0"/>
            </a:rPr>
            <a:t>Asesor registra incidente de reclamo en estado abierto en su </a:t>
          </a:r>
          <a:r>
            <a:rPr lang="es-ES" dirty="0" err="1">
              <a:latin typeface="Arial" panose="020B0604020202020204" pitchFamily="34" charset="0"/>
              <a:cs typeface="Arial" panose="020B0604020202020204" pitchFamily="34" charset="0"/>
            </a:rPr>
            <a:t>inbox</a:t>
          </a:r>
          <a:endParaRPr lang="es-ES" dirty="0">
            <a:latin typeface="Arial" panose="020B0604020202020204" pitchFamily="34" charset="0"/>
            <a:cs typeface="Arial" panose="020B0604020202020204" pitchFamily="34" charset="0"/>
          </a:endParaRPr>
        </a:p>
      </dgm:t>
    </dgm:pt>
    <dgm:pt modelId="{CA190D69-02E4-42ED-A737-D03848C15909}" type="parTrans" cxnId="{C6E6E489-A3BC-408A-8C57-BE2CDEB01ED0}">
      <dgm:prSet/>
      <dgm:spPr/>
      <dgm:t>
        <a:bodyPr/>
        <a:lstStyle/>
        <a:p>
          <a:endParaRPr lang="es-ES">
            <a:latin typeface="Arial" panose="020B0604020202020204" pitchFamily="34" charset="0"/>
            <a:cs typeface="Arial" panose="020B0604020202020204" pitchFamily="34" charset="0"/>
          </a:endParaRPr>
        </a:p>
      </dgm:t>
    </dgm:pt>
    <dgm:pt modelId="{53104980-0F87-481C-802E-E623D669FB23}" type="sibTrans" cxnId="{C6E6E489-A3BC-408A-8C57-BE2CDEB01ED0}">
      <dgm:prSet/>
      <dgm:spPr/>
      <dgm:t>
        <a:bodyPr/>
        <a:lstStyle/>
        <a:p>
          <a:endParaRPr lang="es-ES">
            <a:latin typeface="Arial" panose="020B0604020202020204" pitchFamily="34" charset="0"/>
            <a:cs typeface="Arial" panose="020B0604020202020204" pitchFamily="34" charset="0"/>
          </a:endParaRPr>
        </a:p>
      </dgm:t>
    </dgm:pt>
    <dgm:pt modelId="{9AA9105F-8DFC-4DDC-8B88-22B10CF6495A}">
      <dgm:prSet phldrT="[Texto]"/>
      <dgm:spPr/>
      <dgm:t>
        <a:bodyPr/>
        <a:lstStyle/>
        <a:p>
          <a:r>
            <a:rPr lang="es-ES" dirty="0">
              <a:latin typeface="Arial" panose="020B0604020202020204" pitchFamily="34" charset="0"/>
              <a:cs typeface="Arial" panose="020B0604020202020204" pitchFamily="34" charset="0"/>
            </a:rPr>
            <a:t>Asesor redacta la carta de respuesta en carta tipo y coordina el envío por URBANO</a:t>
          </a:r>
        </a:p>
      </dgm:t>
    </dgm:pt>
    <dgm:pt modelId="{72D3DBB9-3864-4718-A7DE-05951A7CF532}" type="parTrans" cxnId="{CA9F3645-239B-483A-B9D3-FE48ED2AB392}">
      <dgm:prSet/>
      <dgm:spPr/>
      <dgm:t>
        <a:bodyPr/>
        <a:lstStyle/>
        <a:p>
          <a:endParaRPr lang="es-ES">
            <a:latin typeface="Arial" panose="020B0604020202020204" pitchFamily="34" charset="0"/>
            <a:cs typeface="Arial" panose="020B0604020202020204" pitchFamily="34" charset="0"/>
          </a:endParaRPr>
        </a:p>
      </dgm:t>
    </dgm:pt>
    <dgm:pt modelId="{2D31E89A-D3EC-4FE8-9159-D00AA394CE11}" type="sibTrans" cxnId="{CA9F3645-239B-483A-B9D3-FE48ED2AB392}">
      <dgm:prSet/>
      <dgm:spPr/>
      <dgm:t>
        <a:bodyPr/>
        <a:lstStyle/>
        <a:p>
          <a:endParaRPr lang="es-ES">
            <a:latin typeface="Arial" panose="020B0604020202020204" pitchFamily="34" charset="0"/>
            <a:cs typeface="Arial" panose="020B0604020202020204" pitchFamily="34" charset="0"/>
          </a:endParaRPr>
        </a:p>
      </dgm:t>
    </dgm:pt>
    <dgm:pt modelId="{2A10CE7D-33F1-4788-9A3B-AB1ED449DFAC}">
      <dgm:prSet phldrT="[Texto]"/>
      <dgm:spPr/>
      <dgm:t>
        <a:bodyPr/>
        <a:lstStyle/>
        <a:p>
          <a:r>
            <a:rPr lang="es-ES" dirty="0">
              <a:latin typeface="Arial" panose="020B0604020202020204" pitchFamily="34" charset="0"/>
              <a:cs typeface="Arial" panose="020B0604020202020204" pitchFamily="34" charset="0"/>
            </a:rPr>
            <a:t>Persona autorizada firma carta de respuesta para que posteriormente sea enviada al cliente</a:t>
          </a:r>
        </a:p>
      </dgm:t>
    </dgm:pt>
    <dgm:pt modelId="{7BE48D80-4F39-4471-9CAE-7CDED166840A}" type="parTrans" cxnId="{AE6F22EC-EAFD-4FF9-9542-93D62D0E9CAD}">
      <dgm:prSet/>
      <dgm:spPr/>
      <dgm:t>
        <a:bodyPr/>
        <a:lstStyle/>
        <a:p>
          <a:endParaRPr lang="es-ES">
            <a:latin typeface="Arial" panose="020B0604020202020204" pitchFamily="34" charset="0"/>
            <a:cs typeface="Arial" panose="020B0604020202020204" pitchFamily="34" charset="0"/>
          </a:endParaRPr>
        </a:p>
      </dgm:t>
    </dgm:pt>
    <dgm:pt modelId="{DAF05191-1225-42AC-83DB-4459CF9D8E28}" type="sibTrans" cxnId="{AE6F22EC-EAFD-4FF9-9542-93D62D0E9CAD}">
      <dgm:prSet/>
      <dgm:spPr/>
      <dgm:t>
        <a:bodyPr/>
        <a:lstStyle/>
        <a:p>
          <a:endParaRPr lang="es-ES">
            <a:latin typeface="Arial" panose="020B0604020202020204" pitchFamily="34" charset="0"/>
            <a:cs typeface="Arial" panose="020B0604020202020204" pitchFamily="34" charset="0"/>
          </a:endParaRPr>
        </a:p>
      </dgm:t>
    </dgm:pt>
    <dgm:pt modelId="{316AEB5F-947C-4593-8231-1521ACC6A6E5}">
      <dgm:prSet phldrT="[Texto]"/>
      <dgm:spPr/>
      <dgm:t>
        <a:bodyPr/>
        <a:lstStyle/>
        <a:p>
          <a:r>
            <a:rPr lang="es-ES" dirty="0">
              <a:latin typeface="Arial" panose="020B0604020202020204" pitchFamily="34" charset="0"/>
              <a:cs typeface="Arial" panose="020B0604020202020204" pitchFamily="34" charset="0"/>
            </a:rPr>
            <a:t>Luego de confirmar la recepción, asesor cierra su incidente exportando los documentos</a:t>
          </a:r>
        </a:p>
      </dgm:t>
    </dgm:pt>
    <dgm:pt modelId="{4FBA5680-9A76-4DEE-A9FA-7B0C2B14D14F}" type="parTrans" cxnId="{64E865A2-55B8-49CF-8263-A96A363BCD86}">
      <dgm:prSet/>
      <dgm:spPr/>
      <dgm:t>
        <a:bodyPr/>
        <a:lstStyle/>
        <a:p>
          <a:endParaRPr lang="es-ES">
            <a:latin typeface="Arial" panose="020B0604020202020204" pitchFamily="34" charset="0"/>
            <a:cs typeface="Arial" panose="020B0604020202020204" pitchFamily="34" charset="0"/>
          </a:endParaRPr>
        </a:p>
      </dgm:t>
    </dgm:pt>
    <dgm:pt modelId="{51AB9173-7490-42A8-A3D7-8C5EEA377BF0}" type="sibTrans" cxnId="{64E865A2-55B8-49CF-8263-A96A363BCD86}">
      <dgm:prSet/>
      <dgm:spPr/>
      <dgm:t>
        <a:bodyPr/>
        <a:lstStyle/>
        <a:p>
          <a:endParaRPr lang="es-ES">
            <a:latin typeface="Arial" panose="020B0604020202020204" pitchFamily="34" charset="0"/>
            <a:cs typeface="Arial" panose="020B0604020202020204" pitchFamily="34" charset="0"/>
          </a:endParaRPr>
        </a:p>
      </dgm:t>
    </dgm:pt>
    <dgm:pt modelId="{716CADFC-D352-4D93-8676-FB037826DBF6}" type="pres">
      <dgm:prSet presAssocID="{BE005002-39F8-4F01-B1F5-63E7F0270C7B}" presName="Name0" presStyleCnt="0">
        <dgm:presLayoutVars>
          <dgm:dir/>
          <dgm:resizeHandles val="exact"/>
        </dgm:presLayoutVars>
      </dgm:prSet>
      <dgm:spPr/>
    </dgm:pt>
    <dgm:pt modelId="{E04DA728-D50F-4696-AA99-5DD99E40BDD2}" type="pres">
      <dgm:prSet presAssocID="{791626CF-4505-42F5-BB48-C0F6A178B6AC}" presName="node" presStyleLbl="node1" presStyleIdx="0" presStyleCnt="6">
        <dgm:presLayoutVars>
          <dgm:bulletEnabled val="1"/>
        </dgm:presLayoutVars>
      </dgm:prSet>
      <dgm:spPr/>
    </dgm:pt>
    <dgm:pt modelId="{9AC6E949-76B4-41FB-BD85-4535E1873D69}" type="pres">
      <dgm:prSet presAssocID="{92F71BE9-2AFD-45BE-9E59-A1E24028D57F}" presName="sibTrans" presStyleLbl="sibTrans1D1" presStyleIdx="0" presStyleCnt="5"/>
      <dgm:spPr/>
    </dgm:pt>
    <dgm:pt modelId="{3A0999B2-2859-4FAB-9102-2563DA3B480E}" type="pres">
      <dgm:prSet presAssocID="{92F71BE9-2AFD-45BE-9E59-A1E24028D57F}" presName="connectorText" presStyleLbl="sibTrans1D1" presStyleIdx="0" presStyleCnt="5"/>
      <dgm:spPr/>
    </dgm:pt>
    <dgm:pt modelId="{B13C1FDF-F52E-4434-AD39-6FD295B5F930}" type="pres">
      <dgm:prSet presAssocID="{83F91BBA-8F75-46EF-87D5-62406AC6FF13}" presName="node" presStyleLbl="node1" presStyleIdx="1" presStyleCnt="6">
        <dgm:presLayoutVars>
          <dgm:bulletEnabled val="1"/>
        </dgm:presLayoutVars>
      </dgm:prSet>
      <dgm:spPr/>
    </dgm:pt>
    <dgm:pt modelId="{8FE3D4FD-2CC5-4CDB-970C-D205D9E0A057}" type="pres">
      <dgm:prSet presAssocID="{35917A4F-C9A7-4F99-AE48-E52AB76914E8}" presName="sibTrans" presStyleLbl="sibTrans1D1" presStyleIdx="1" presStyleCnt="5"/>
      <dgm:spPr/>
    </dgm:pt>
    <dgm:pt modelId="{3E8F96D8-ADA6-42EE-840C-F250B10AFCF5}" type="pres">
      <dgm:prSet presAssocID="{35917A4F-C9A7-4F99-AE48-E52AB76914E8}" presName="connectorText" presStyleLbl="sibTrans1D1" presStyleIdx="1" presStyleCnt="5"/>
      <dgm:spPr/>
    </dgm:pt>
    <dgm:pt modelId="{78DAB9F8-D7C7-4AB3-B595-59522296FD00}" type="pres">
      <dgm:prSet presAssocID="{8C16B508-3DE0-4C2A-82AA-7D27EEC19F55}" presName="node" presStyleLbl="node1" presStyleIdx="2" presStyleCnt="6">
        <dgm:presLayoutVars>
          <dgm:bulletEnabled val="1"/>
        </dgm:presLayoutVars>
      </dgm:prSet>
      <dgm:spPr/>
    </dgm:pt>
    <dgm:pt modelId="{0DEEB8F0-E178-4551-BE8B-78CCCD8D81D1}" type="pres">
      <dgm:prSet presAssocID="{53104980-0F87-481C-802E-E623D669FB23}" presName="sibTrans" presStyleLbl="sibTrans1D1" presStyleIdx="2" presStyleCnt="5"/>
      <dgm:spPr/>
    </dgm:pt>
    <dgm:pt modelId="{676D98B3-523D-43A9-959F-BCA7097B5E8E}" type="pres">
      <dgm:prSet presAssocID="{53104980-0F87-481C-802E-E623D669FB23}" presName="connectorText" presStyleLbl="sibTrans1D1" presStyleIdx="2" presStyleCnt="5"/>
      <dgm:spPr/>
    </dgm:pt>
    <dgm:pt modelId="{00274230-8AA0-4B9E-8BDB-DEF3FD3E0567}" type="pres">
      <dgm:prSet presAssocID="{9AA9105F-8DFC-4DDC-8B88-22B10CF6495A}" presName="node" presStyleLbl="node1" presStyleIdx="3" presStyleCnt="6">
        <dgm:presLayoutVars>
          <dgm:bulletEnabled val="1"/>
        </dgm:presLayoutVars>
      </dgm:prSet>
      <dgm:spPr/>
    </dgm:pt>
    <dgm:pt modelId="{7F611491-4D10-4CA0-8649-DF2D0343CC53}" type="pres">
      <dgm:prSet presAssocID="{2D31E89A-D3EC-4FE8-9159-D00AA394CE11}" presName="sibTrans" presStyleLbl="sibTrans1D1" presStyleIdx="3" presStyleCnt="5"/>
      <dgm:spPr/>
    </dgm:pt>
    <dgm:pt modelId="{CEDB2520-266B-4607-973C-4A1B4858900D}" type="pres">
      <dgm:prSet presAssocID="{2D31E89A-D3EC-4FE8-9159-D00AA394CE11}" presName="connectorText" presStyleLbl="sibTrans1D1" presStyleIdx="3" presStyleCnt="5"/>
      <dgm:spPr/>
    </dgm:pt>
    <dgm:pt modelId="{C14D2BC9-B417-4180-9830-91B3E4B4991E}" type="pres">
      <dgm:prSet presAssocID="{2A10CE7D-33F1-4788-9A3B-AB1ED449DFAC}" presName="node" presStyleLbl="node1" presStyleIdx="4" presStyleCnt="6">
        <dgm:presLayoutVars>
          <dgm:bulletEnabled val="1"/>
        </dgm:presLayoutVars>
      </dgm:prSet>
      <dgm:spPr/>
    </dgm:pt>
    <dgm:pt modelId="{82BDCC7A-E7B9-4610-9A80-BFA9B91ADCAF}" type="pres">
      <dgm:prSet presAssocID="{DAF05191-1225-42AC-83DB-4459CF9D8E28}" presName="sibTrans" presStyleLbl="sibTrans1D1" presStyleIdx="4" presStyleCnt="5"/>
      <dgm:spPr/>
    </dgm:pt>
    <dgm:pt modelId="{54961CED-015F-45DE-BD60-1BC0F839310E}" type="pres">
      <dgm:prSet presAssocID="{DAF05191-1225-42AC-83DB-4459CF9D8E28}" presName="connectorText" presStyleLbl="sibTrans1D1" presStyleIdx="4" presStyleCnt="5"/>
      <dgm:spPr/>
    </dgm:pt>
    <dgm:pt modelId="{E5742911-74AA-4F93-961E-13DC939D28A8}" type="pres">
      <dgm:prSet presAssocID="{316AEB5F-947C-4593-8231-1521ACC6A6E5}" presName="node" presStyleLbl="node1" presStyleIdx="5" presStyleCnt="6">
        <dgm:presLayoutVars>
          <dgm:bulletEnabled val="1"/>
        </dgm:presLayoutVars>
      </dgm:prSet>
      <dgm:spPr/>
    </dgm:pt>
  </dgm:ptLst>
  <dgm:cxnLst>
    <dgm:cxn modelId="{28278D0C-D2D5-42E9-AA08-917899B9D113}" type="presOf" srcId="{2A10CE7D-33F1-4788-9A3B-AB1ED449DFAC}" destId="{C14D2BC9-B417-4180-9830-91B3E4B4991E}" srcOrd="0" destOrd="0" presId="urn:microsoft.com/office/officeart/2005/8/layout/bProcess3"/>
    <dgm:cxn modelId="{30DF8C21-0157-4898-87C4-0E6DEB42CCAB}" type="presOf" srcId="{53104980-0F87-481C-802E-E623D669FB23}" destId="{0DEEB8F0-E178-4551-BE8B-78CCCD8D81D1}" srcOrd="0" destOrd="0" presId="urn:microsoft.com/office/officeart/2005/8/layout/bProcess3"/>
    <dgm:cxn modelId="{E0916832-6BDC-43F1-88D0-68C388AC2C4F}" type="presOf" srcId="{9AA9105F-8DFC-4DDC-8B88-22B10CF6495A}" destId="{00274230-8AA0-4B9E-8BDB-DEF3FD3E0567}" srcOrd="0" destOrd="0" presId="urn:microsoft.com/office/officeart/2005/8/layout/bProcess3"/>
    <dgm:cxn modelId="{CA9F3645-239B-483A-B9D3-FE48ED2AB392}" srcId="{BE005002-39F8-4F01-B1F5-63E7F0270C7B}" destId="{9AA9105F-8DFC-4DDC-8B88-22B10CF6495A}" srcOrd="3" destOrd="0" parTransId="{72D3DBB9-3864-4718-A7DE-05951A7CF532}" sibTransId="{2D31E89A-D3EC-4FE8-9159-D00AA394CE11}"/>
    <dgm:cxn modelId="{2D235A4E-FB31-4DE4-A8D5-23DEA3059A57}" type="presOf" srcId="{92F71BE9-2AFD-45BE-9E59-A1E24028D57F}" destId="{9AC6E949-76B4-41FB-BD85-4535E1873D69}" srcOrd="0" destOrd="0" presId="urn:microsoft.com/office/officeart/2005/8/layout/bProcess3"/>
    <dgm:cxn modelId="{4DFF9D4F-C33C-4783-B7F8-FFA24A7899E9}" srcId="{BE005002-39F8-4F01-B1F5-63E7F0270C7B}" destId="{791626CF-4505-42F5-BB48-C0F6A178B6AC}" srcOrd="0" destOrd="0" parTransId="{6A1F91BD-BA5F-49DC-8BAD-A8A1D79E4AA3}" sibTransId="{92F71BE9-2AFD-45BE-9E59-A1E24028D57F}"/>
    <dgm:cxn modelId="{AEB8B67E-8465-4405-8FE4-B2012CE045A3}" type="presOf" srcId="{2D31E89A-D3EC-4FE8-9159-D00AA394CE11}" destId="{CEDB2520-266B-4607-973C-4A1B4858900D}" srcOrd="1" destOrd="0" presId="urn:microsoft.com/office/officeart/2005/8/layout/bProcess3"/>
    <dgm:cxn modelId="{A088D17F-FBF6-4E40-B1D8-210633060DE9}" type="presOf" srcId="{BE005002-39F8-4F01-B1F5-63E7F0270C7B}" destId="{716CADFC-D352-4D93-8676-FB037826DBF6}" srcOrd="0" destOrd="0" presId="urn:microsoft.com/office/officeart/2005/8/layout/bProcess3"/>
    <dgm:cxn modelId="{F2C94A89-537A-496C-8F77-DCCBCD507C7A}" type="presOf" srcId="{53104980-0F87-481C-802E-E623D669FB23}" destId="{676D98B3-523D-43A9-959F-BCA7097B5E8E}" srcOrd="1" destOrd="0" presId="urn:microsoft.com/office/officeart/2005/8/layout/bProcess3"/>
    <dgm:cxn modelId="{C6E6E489-A3BC-408A-8C57-BE2CDEB01ED0}" srcId="{BE005002-39F8-4F01-B1F5-63E7F0270C7B}" destId="{8C16B508-3DE0-4C2A-82AA-7D27EEC19F55}" srcOrd="2" destOrd="0" parTransId="{CA190D69-02E4-42ED-A737-D03848C15909}" sibTransId="{53104980-0F87-481C-802E-E623D669FB23}"/>
    <dgm:cxn modelId="{E3CFEF8E-769B-4765-8EEB-34087E25E3DE}" type="presOf" srcId="{2D31E89A-D3EC-4FE8-9159-D00AA394CE11}" destId="{7F611491-4D10-4CA0-8649-DF2D0343CC53}" srcOrd="0" destOrd="0" presId="urn:microsoft.com/office/officeart/2005/8/layout/bProcess3"/>
    <dgm:cxn modelId="{1D9DC39A-8837-4A00-8AA6-D7D35F512750}" type="presOf" srcId="{83F91BBA-8F75-46EF-87D5-62406AC6FF13}" destId="{B13C1FDF-F52E-4434-AD39-6FD295B5F930}" srcOrd="0" destOrd="0" presId="urn:microsoft.com/office/officeart/2005/8/layout/bProcess3"/>
    <dgm:cxn modelId="{64E865A2-55B8-49CF-8263-A96A363BCD86}" srcId="{BE005002-39F8-4F01-B1F5-63E7F0270C7B}" destId="{316AEB5F-947C-4593-8231-1521ACC6A6E5}" srcOrd="5" destOrd="0" parTransId="{4FBA5680-9A76-4DEE-A9FA-7B0C2B14D14F}" sibTransId="{51AB9173-7490-42A8-A3D7-8C5EEA377BF0}"/>
    <dgm:cxn modelId="{02556DA7-0A09-4A22-99A9-A102E04FBEE2}" type="presOf" srcId="{8C16B508-3DE0-4C2A-82AA-7D27EEC19F55}" destId="{78DAB9F8-D7C7-4AB3-B595-59522296FD00}" srcOrd="0" destOrd="0" presId="urn:microsoft.com/office/officeart/2005/8/layout/bProcess3"/>
    <dgm:cxn modelId="{BBD044BC-60CD-4161-90AC-4C1220DC202B}" type="presOf" srcId="{DAF05191-1225-42AC-83DB-4459CF9D8E28}" destId="{82BDCC7A-E7B9-4610-9A80-BFA9B91ADCAF}" srcOrd="0" destOrd="0" presId="urn:microsoft.com/office/officeart/2005/8/layout/bProcess3"/>
    <dgm:cxn modelId="{FD2CC4BC-E03C-4E9E-953C-F0FC74954787}" srcId="{BE005002-39F8-4F01-B1F5-63E7F0270C7B}" destId="{83F91BBA-8F75-46EF-87D5-62406AC6FF13}" srcOrd="1" destOrd="0" parTransId="{48A9AAF9-DD30-4B49-AC69-31B14FD2E325}" sibTransId="{35917A4F-C9A7-4F99-AE48-E52AB76914E8}"/>
    <dgm:cxn modelId="{0D0644BD-7F05-4B52-AB44-8B27D40C9CBF}" type="presOf" srcId="{35917A4F-C9A7-4F99-AE48-E52AB76914E8}" destId="{3E8F96D8-ADA6-42EE-840C-F250B10AFCF5}" srcOrd="1" destOrd="0" presId="urn:microsoft.com/office/officeart/2005/8/layout/bProcess3"/>
    <dgm:cxn modelId="{CD8A10C0-DCEE-4C43-9FFE-D1A34D909997}" type="presOf" srcId="{35917A4F-C9A7-4F99-AE48-E52AB76914E8}" destId="{8FE3D4FD-2CC5-4CDB-970C-D205D9E0A057}" srcOrd="0" destOrd="0" presId="urn:microsoft.com/office/officeart/2005/8/layout/bProcess3"/>
    <dgm:cxn modelId="{908BC3E9-33A1-4658-9C08-F2C7F6E42307}" type="presOf" srcId="{DAF05191-1225-42AC-83DB-4459CF9D8E28}" destId="{54961CED-015F-45DE-BD60-1BC0F839310E}" srcOrd="1" destOrd="0" presId="urn:microsoft.com/office/officeart/2005/8/layout/bProcess3"/>
    <dgm:cxn modelId="{AE6F22EC-EAFD-4FF9-9542-93D62D0E9CAD}" srcId="{BE005002-39F8-4F01-B1F5-63E7F0270C7B}" destId="{2A10CE7D-33F1-4788-9A3B-AB1ED449DFAC}" srcOrd="4" destOrd="0" parTransId="{7BE48D80-4F39-4471-9CAE-7CDED166840A}" sibTransId="{DAF05191-1225-42AC-83DB-4459CF9D8E28}"/>
    <dgm:cxn modelId="{8BD747EC-7A99-46B5-BB85-3D5CEDE30F3B}" type="presOf" srcId="{791626CF-4505-42F5-BB48-C0F6A178B6AC}" destId="{E04DA728-D50F-4696-AA99-5DD99E40BDD2}" srcOrd="0" destOrd="0" presId="urn:microsoft.com/office/officeart/2005/8/layout/bProcess3"/>
    <dgm:cxn modelId="{6663D8F0-EECF-420C-B2D7-73E2DAE784BE}" type="presOf" srcId="{316AEB5F-947C-4593-8231-1521ACC6A6E5}" destId="{E5742911-74AA-4F93-961E-13DC939D28A8}" srcOrd="0" destOrd="0" presId="urn:microsoft.com/office/officeart/2005/8/layout/bProcess3"/>
    <dgm:cxn modelId="{F7818CF3-F28E-4C3C-AA61-2209A9EB5173}" type="presOf" srcId="{92F71BE9-2AFD-45BE-9E59-A1E24028D57F}" destId="{3A0999B2-2859-4FAB-9102-2563DA3B480E}" srcOrd="1" destOrd="0" presId="urn:microsoft.com/office/officeart/2005/8/layout/bProcess3"/>
    <dgm:cxn modelId="{520F838F-806F-4241-A17E-D219321652DD}" type="presParOf" srcId="{716CADFC-D352-4D93-8676-FB037826DBF6}" destId="{E04DA728-D50F-4696-AA99-5DD99E40BDD2}" srcOrd="0" destOrd="0" presId="urn:microsoft.com/office/officeart/2005/8/layout/bProcess3"/>
    <dgm:cxn modelId="{0429F004-0780-4F01-9832-DB736EF987FA}" type="presParOf" srcId="{716CADFC-D352-4D93-8676-FB037826DBF6}" destId="{9AC6E949-76B4-41FB-BD85-4535E1873D69}" srcOrd="1" destOrd="0" presId="urn:microsoft.com/office/officeart/2005/8/layout/bProcess3"/>
    <dgm:cxn modelId="{C606DF66-45C9-4570-BFFC-A0A2827C8234}" type="presParOf" srcId="{9AC6E949-76B4-41FB-BD85-4535E1873D69}" destId="{3A0999B2-2859-4FAB-9102-2563DA3B480E}" srcOrd="0" destOrd="0" presId="urn:microsoft.com/office/officeart/2005/8/layout/bProcess3"/>
    <dgm:cxn modelId="{903AD719-1999-44BD-AFB0-E9DEAFB8E64F}" type="presParOf" srcId="{716CADFC-D352-4D93-8676-FB037826DBF6}" destId="{B13C1FDF-F52E-4434-AD39-6FD295B5F930}" srcOrd="2" destOrd="0" presId="urn:microsoft.com/office/officeart/2005/8/layout/bProcess3"/>
    <dgm:cxn modelId="{538EB9DD-D8A5-4551-95AC-2C7504347E76}" type="presParOf" srcId="{716CADFC-D352-4D93-8676-FB037826DBF6}" destId="{8FE3D4FD-2CC5-4CDB-970C-D205D9E0A057}" srcOrd="3" destOrd="0" presId="urn:microsoft.com/office/officeart/2005/8/layout/bProcess3"/>
    <dgm:cxn modelId="{7DAE9DFD-41D8-4308-B0AB-CECDADF602F4}" type="presParOf" srcId="{8FE3D4FD-2CC5-4CDB-970C-D205D9E0A057}" destId="{3E8F96D8-ADA6-42EE-840C-F250B10AFCF5}" srcOrd="0" destOrd="0" presId="urn:microsoft.com/office/officeart/2005/8/layout/bProcess3"/>
    <dgm:cxn modelId="{6723394A-BF73-4948-9952-269A1BD3BA9B}" type="presParOf" srcId="{716CADFC-D352-4D93-8676-FB037826DBF6}" destId="{78DAB9F8-D7C7-4AB3-B595-59522296FD00}" srcOrd="4" destOrd="0" presId="urn:microsoft.com/office/officeart/2005/8/layout/bProcess3"/>
    <dgm:cxn modelId="{015377BB-D098-4692-A658-ED00624670D1}" type="presParOf" srcId="{716CADFC-D352-4D93-8676-FB037826DBF6}" destId="{0DEEB8F0-E178-4551-BE8B-78CCCD8D81D1}" srcOrd="5" destOrd="0" presId="urn:microsoft.com/office/officeart/2005/8/layout/bProcess3"/>
    <dgm:cxn modelId="{C3310CB5-45C7-467E-A641-072FF7E240D8}" type="presParOf" srcId="{0DEEB8F0-E178-4551-BE8B-78CCCD8D81D1}" destId="{676D98B3-523D-43A9-959F-BCA7097B5E8E}" srcOrd="0" destOrd="0" presId="urn:microsoft.com/office/officeart/2005/8/layout/bProcess3"/>
    <dgm:cxn modelId="{8D6A380F-2E92-43D4-A94D-D5ED229E5EB7}" type="presParOf" srcId="{716CADFC-D352-4D93-8676-FB037826DBF6}" destId="{00274230-8AA0-4B9E-8BDB-DEF3FD3E0567}" srcOrd="6" destOrd="0" presId="urn:microsoft.com/office/officeart/2005/8/layout/bProcess3"/>
    <dgm:cxn modelId="{8A83F4A9-C53F-4684-88EB-AF27200E64FB}" type="presParOf" srcId="{716CADFC-D352-4D93-8676-FB037826DBF6}" destId="{7F611491-4D10-4CA0-8649-DF2D0343CC53}" srcOrd="7" destOrd="0" presId="urn:microsoft.com/office/officeart/2005/8/layout/bProcess3"/>
    <dgm:cxn modelId="{EF491C5B-8A24-44BF-A389-7543FD1CB695}" type="presParOf" srcId="{7F611491-4D10-4CA0-8649-DF2D0343CC53}" destId="{CEDB2520-266B-4607-973C-4A1B4858900D}" srcOrd="0" destOrd="0" presId="urn:microsoft.com/office/officeart/2005/8/layout/bProcess3"/>
    <dgm:cxn modelId="{8F45E8CB-946B-406A-B458-3B06D1CDA13C}" type="presParOf" srcId="{716CADFC-D352-4D93-8676-FB037826DBF6}" destId="{C14D2BC9-B417-4180-9830-91B3E4B4991E}" srcOrd="8" destOrd="0" presId="urn:microsoft.com/office/officeart/2005/8/layout/bProcess3"/>
    <dgm:cxn modelId="{EDF36276-66AF-487B-BDDE-0B3575C8B48E}" type="presParOf" srcId="{716CADFC-D352-4D93-8676-FB037826DBF6}" destId="{82BDCC7A-E7B9-4610-9A80-BFA9B91ADCAF}" srcOrd="9" destOrd="0" presId="urn:microsoft.com/office/officeart/2005/8/layout/bProcess3"/>
    <dgm:cxn modelId="{84380BC6-4605-4ACE-A675-908A1E14A7B2}" type="presParOf" srcId="{82BDCC7A-E7B9-4610-9A80-BFA9B91ADCAF}" destId="{54961CED-015F-45DE-BD60-1BC0F839310E}" srcOrd="0" destOrd="0" presId="urn:microsoft.com/office/officeart/2005/8/layout/bProcess3"/>
    <dgm:cxn modelId="{DF5554E5-BAA6-40FC-A8C0-12E973CD91D4}" type="presParOf" srcId="{716CADFC-D352-4D93-8676-FB037826DBF6}" destId="{E5742911-74AA-4F93-961E-13DC939D28A8}"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005002-39F8-4F01-B1F5-63E7F0270C7B}" type="doc">
      <dgm:prSet loTypeId="urn:microsoft.com/office/officeart/2005/8/layout/bProcess4" loCatId="process" qsTypeId="urn:microsoft.com/office/officeart/2005/8/quickstyle/simple1" qsCatId="simple" csTypeId="urn:microsoft.com/office/officeart/2005/8/colors/colorful4" csCatId="colorful" phldr="1"/>
      <dgm:spPr/>
      <dgm:t>
        <a:bodyPr/>
        <a:lstStyle/>
        <a:p>
          <a:endParaRPr lang="es-ES"/>
        </a:p>
      </dgm:t>
    </dgm:pt>
    <dgm:pt modelId="{791626CF-4505-42F5-BB48-C0F6A178B6AC}">
      <dgm:prSet phldrT="[Texto]"/>
      <dgm:spPr/>
      <dgm:t>
        <a:bodyPr/>
        <a:lstStyle/>
        <a:p>
          <a:r>
            <a:rPr lang="es-ES" dirty="0">
              <a:latin typeface="Arial" panose="020B0604020202020204" pitchFamily="34" charset="0"/>
              <a:cs typeface="Arial" panose="020B0604020202020204" pitchFamily="34" charset="0"/>
            </a:rPr>
            <a:t>Asesor verifica que reclamo o queja es ámbito de INDECOPI</a:t>
          </a:r>
        </a:p>
      </dgm:t>
    </dgm:pt>
    <dgm:pt modelId="{6A1F91BD-BA5F-49DC-8BAD-A8A1D79E4AA3}" type="parTrans" cxnId="{4DFF9D4F-C33C-4783-B7F8-FFA24A7899E9}">
      <dgm:prSet/>
      <dgm:spPr/>
      <dgm:t>
        <a:bodyPr/>
        <a:lstStyle/>
        <a:p>
          <a:endParaRPr lang="es-ES">
            <a:latin typeface="Arial" panose="020B0604020202020204" pitchFamily="34" charset="0"/>
            <a:cs typeface="Arial" panose="020B0604020202020204" pitchFamily="34" charset="0"/>
          </a:endParaRPr>
        </a:p>
      </dgm:t>
    </dgm:pt>
    <dgm:pt modelId="{92F71BE9-2AFD-45BE-9E59-A1E24028D57F}" type="sibTrans" cxnId="{4DFF9D4F-C33C-4783-B7F8-FFA24A7899E9}">
      <dgm:prSet/>
      <dgm:spPr/>
      <dgm:t>
        <a:bodyPr/>
        <a:lstStyle/>
        <a:p>
          <a:endParaRPr lang="es-ES">
            <a:latin typeface="Arial" panose="020B0604020202020204" pitchFamily="34" charset="0"/>
            <a:cs typeface="Arial" panose="020B0604020202020204" pitchFamily="34" charset="0"/>
          </a:endParaRPr>
        </a:p>
      </dgm:t>
    </dgm:pt>
    <dgm:pt modelId="{83F91BBA-8F75-46EF-87D5-62406AC6FF13}">
      <dgm:prSet phldrT="[Texto]"/>
      <dgm:spPr>
        <a:solidFill>
          <a:srgbClr val="00B050"/>
        </a:solidFill>
      </dgm:spPr>
      <dgm:t>
        <a:bodyPr/>
        <a:lstStyle/>
        <a:p>
          <a:r>
            <a:rPr lang="es-ES" dirty="0">
              <a:latin typeface="Arial" panose="020B0604020202020204" pitchFamily="34" charset="0"/>
              <a:cs typeface="Arial" panose="020B0604020202020204" pitchFamily="34" charset="0"/>
            </a:rPr>
            <a:t>Cliente/No cliente registra queja o reclamo en el libro</a:t>
          </a:r>
        </a:p>
      </dgm:t>
    </dgm:pt>
    <dgm:pt modelId="{48A9AAF9-DD30-4B49-AC69-31B14FD2E325}" type="parTrans" cxnId="{FD2CC4BC-E03C-4E9E-953C-F0FC74954787}">
      <dgm:prSet/>
      <dgm:spPr/>
      <dgm:t>
        <a:bodyPr/>
        <a:lstStyle/>
        <a:p>
          <a:endParaRPr lang="es-ES">
            <a:latin typeface="Arial" panose="020B0604020202020204" pitchFamily="34" charset="0"/>
            <a:cs typeface="Arial" panose="020B0604020202020204" pitchFamily="34" charset="0"/>
          </a:endParaRPr>
        </a:p>
      </dgm:t>
    </dgm:pt>
    <dgm:pt modelId="{35917A4F-C9A7-4F99-AE48-E52AB76914E8}" type="sibTrans" cxnId="{FD2CC4BC-E03C-4E9E-953C-F0FC74954787}">
      <dgm:prSet/>
      <dgm:spPr/>
      <dgm:t>
        <a:bodyPr/>
        <a:lstStyle/>
        <a:p>
          <a:endParaRPr lang="es-ES">
            <a:latin typeface="Arial" panose="020B0604020202020204" pitchFamily="34" charset="0"/>
            <a:cs typeface="Arial" panose="020B0604020202020204" pitchFamily="34" charset="0"/>
          </a:endParaRPr>
        </a:p>
      </dgm:t>
    </dgm:pt>
    <dgm:pt modelId="{8C16B508-3DE0-4C2A-82AA-7D27EEC19F55}">
      <dgm:prSet phldrT="[Texto]"/>
      <dgm:spPr>
        <a:solidFill>
          <a:srgbClr val="92D050"/>
        </a:solidFill>
      </dgm:spPr>
      <dgm:t>
        <a:bodyPr/>
        <a:lstStyle/>
        <a:p>
          <a:r>
            <a:rPr lang="es-ES" dirty="0">
              <a:latin typeface="Arial" panose="020B0604020202020204" pitchFamily="34" charset="0"/>
              <a:cs typeface="Arial" panose="020B0604020202020204" pitchFamily="34" charset="0"/>
            </a:rPr>
            <a:t>Asesor registra incidente de reclamación o queja en portal.</a:t>
          </a:r>
        </a:p>
      </dgm:t>
    </dgm:pt>
    <dgm:pt modelId="{CA190D69-02E4-42ED-A737-D03848C15909}" type="parTrans" cxnId="{C6E6E489-A3BC-408A-8C57-BE2CDEB01ED0}">
      <dgm:prSet/>
      <dgm:spPr/>
      <dgm:t>
        <a:bodyPr/>
        <a:lstStyle/>
        <a:p>
          <a:endParaRPr lang="es-ES">
            <a:latin typeface="Arial" panose="020B0604020202020204" pitchFamily="34" charset="0"/>
            <a:cs typeface="Arial" panose="020B0604020202020204" pitchFamily="34" charset="0"/>
          </a:endParaRPr>
        </a:p>
      </dgm:t>
    </dgm:pt>
    <dgm:pt modelId="{53104980-0F87-481C-802E-E623D669FB23}" type="sibTrans" cxnId="{C6E6E489-A3BC-408A-8C57-BE2CDEB01ED0}">
      <dgm:prSet/>
      <dgm:spPr/>
      <dgm:t>
        <a:bodyPr/>
        <a:lstStyle/>
        <a:p>
          <a:endParaRPr lang="es-ES">
            <a:latin typeface="Arial" panose="020B0604020202020204" pitchFamily="34" charset="0"/>
            <a:cs typeface="Arial" panose="020B0604020202020204" pitchFamily="34" charset="0"/>
          </a:endParaRPr>
        </a:p>
      </dgm:t>
    </dgm:pt>
    <dgm:pt modelId="{9AA9105F-8DFC-4DDC-8B88-22B10CF6495A}">
      <dgm:prSet phldrT="[Texto]"/>
      <dgm:spPr/>
      <dgm:t>
        <a:bodyPr/>
        <a:lstStyle/>
        <a:p>
          <a:r>
            <a:rPr lang="es-ES" dirty="0">
              <a:latin typeface="Arial" panose="020B0604020202020204" pitchFamily="34" charset="0"/>
              <a:cs typeface="Arial" panose="020B0604020202020204" pitchFamily="34" charset="0"/>
            </a:rPr>
            <a:t>Asesor redacta y entrega la carta firmada por la persona encargada.</a:t>
          </a:r>
        </a:p>
      </dgm:t>
    </dgm:pt>
    <dgm:pt modelId="{72D3DBB9-3864-4718-A7DE-05951A7CF532}" type="parTrans" cxnId="{CA9F3645-239B-483A-B9D3-FE48ED2AB392}">
      <dgm:prSet/>
      <dgm:spPr/>
      <dgm:t>
        <a:bodyPr/>
        <a:lstStyle/>
        <a:p>
          <a:endParaRPr lang="es-ES">
            <a:latin typeface="Arial" panose="020B0604020202020204" pitchFamily="34" charset="0"/>
            <a:cs typeface="Arial" panose="020B0604020202020204" pitchFamily="34" charset="0"/>
          </a:endParaRPr>
        </a:p>
      </dgm:t>
    </dgm:pt>
    <dgm:pt modelId="{2D31E89A-D3EC-4FE8-9159-D00AA394CE11}" type="sibTrans" cxnId="{CA9F3645-239B-483A-B9D3-FE48ED2AB392}">
      <dgm:prSet/>
      <dgm:spPr/>
      <dgm:t>
        <a:bodyPr/>
        <a:lstStyle/>
        <a:p>
          <a:endParaRPr lang="es-ES">
            <a:latin typeface="Arial" panose="020B0604020202020204" pitchFamily="34" charset="0"/>
            <a:cs typeface="Arial" panose="020B0604020202020204" pitchFamily="34" charset="0"/>
          </a:endParaRPr>
        </a:p>
      </dgm:t>
    </dgm:pt>
    <dgm:pt modelId="{2A10CE7D-33F1-4788-9A3B-AB1ED449DFAC}">
      <dgm:prSet phldrT="[Texto]"/>
      <dgm:spPr/>
      <dgm:t>
        <a:bodyPr/>
        <a:lstStyle/>
        <a:p>
          <a:r>
            <a:rPr lang="es-ES" dirty="0">
              <a:latin typeface="Arial" panose="020B0604020202020204" pitchFamily="34" charset="0"/>
              <a:cs typeface="Arial" panose="020B0604020202020204" pitchFamily="34" charset="0"/>
            </a:rPr>
            <a:t>Asesor</a:t>
          </a:r>
          <a:r>
            <a:rPr lang="es-ES" baseline="0" dirty="0">
              <a:latin typeface="Arial" panose="020B0604020202020204" pitchFamily="34" charset="0"/>
              <a:cs typeface="Arial" panose="020B0604020202020204" pitchFamily="34" charset="0"/>
            </a:rPr>
            <a:t> adjunta los documentos al portal.</a:t>
          </a:r>
          <a:endParaRPr lang="es-ES" dirty="0">
            <a:latin typeface="Arial" panose="020B0604020202020204" pitchFamily="34" charset="0"/>
            <a:cs typeface="Arial" panose="020B0604020202020204" pitchFamily="34" charset="0"/>
          </a:endParaRPr>
        </a:p>
      </dgm:t>
    </dgm:pt>
    <dgm:pt modelId="{7BE48D80-4F39-4471-9CAE-7CDED166840A}" type="parTrans" cxnId="{AE6F22EC-EAFD-4FF9-9542-93D62D0E9CAD}">
      <dgm:prSet/>
      <dgm:spPr/>
      <dgm:t>
        <a:bodyPr/>
        <a:lstStyle/>
        <a:p>
          <a:endParaRPr lang="es-ES">
            <a:latin typeface="Arial" panose="020B0604020202020204" pitchFamily="34" charset="0"/>
            <a:cs typeface="Arial" panose="020B0604020202020204" pitchFamily="34" charset="0"/>
          </a:endParaRPr>
        </a:p>
      </dgm:t>
    </dgm:pt>
    <dgm:pt modelId="{DAF05191-1225-42AC-83DB-4459CF9D8E28}" type="sibTrans" cxnId="{AE6F22EC-EAFD-4FF9-9542-93D62D0E9CAD}">
      <dgm:prSet/>
      <dgm:spPr/>
      <dgm:t>
        <a:bodyPr/>
        <a:lstStyle/>
        <a:p>
          <a:endParaRPr lang="es-ES">
            <a:latin typeface="Arial" panose="020B0604020202020204" pitchFamily="34" charset="0"/>
            <a:cs typeface="Arial" panose="020B0604020202020204" pitchFamily="34" charset="0"/>
          </a:endParaRPr>
        </a:p>
      </dgm:t>
    </dgm:pt>
    <dgm:pt modelId="{316AEB5F-947C-4593-8231-1521ACC6A6E5}">
      <dgm:prSet phldrT="[Texto]"/>
      <dgm:spPr/>
      <dgm:t>
        <a:bodyPr/>
        <a:lstStyle/>
        <a:p>
          <a:r>
            <a:rPr lang="es-ES" dirty="0">
              <a:latin typeface="Arial" panose="020B0604020202020204" pitchFamily="34" charset="0"/>
              <a:cs typeface="Arial" panose="020B0604020202020204" pitchFamily="34" charset="0"/>
            </a:rPr>
            <a:t>Asesor cierra el incidente luego de adjuntar los documentos en portal.</a:t>
          </a:r>
        </a:p>
      </dgm:t>
    </dgm:pt>
    <dgm:pt modelId="{4FBA5680-9A76-4DEE-A9FA-7B0C2B14D14F}" type="parTrans" cxnId="{64E865A2-55B8-49CF-8263-A96A363BCD86}">
      <dgm:prSet/>
      <dgm:spPr/>
      <dgm:t>
        <a:bodyPr/>
        <a:lstStyle/>
        <a:p>
          <a:endParaRPr lang="es-ES">
            <a:latin typeface="Arial" panose="020B0604020202020204" pitchFamily="34" charset="0"/>
            <a:cs typeface="Arial" panose="020B0604020202020204" pitchFamily="34" charset="0"/>
          </a:endParaRPr>
        </a:p>
      </dgm:t>
    </dgm:pt>
    <dgm:pt modelId="{51AB9173-7490-42A8-A3D7-8C5EEA377BF0}" type="sibTrans" cxnId="{64E865A2-55B8-49CF-8263-A96A363BCD86}">
      <dgm:prSet/>
      <dgm:spPr/>
      <dgm:t>
        <a:bodyPr/>
        <a:lstStyle/>
        <a:p>
          <a:endParaRPr lang="es-ES">
            <a:latin typeface="Arial" panose="020B0604020202020204" pitchFamily="34" charset="0"/>
            <a:cs typeface="Arial" panose="020B0604020202020204" pitchFamily="34" charset="0"/>
          </a:endParaRPr>
        </a:p>
      </dgm:t>
    </dgm:pt>
    <dgm:pt modelId="{3E16C805-0D28-425B-B091-5D61424BCBCF}" type="pres">
      <dgm:prSet presAssocID="{BE005002-39F8-4F01-B1F5-63E7F0270C7B}" presName="Name0" presStyleCnt="0">
        <dgm:presLayoutVars>
          <dgm:dir/>
          <dgm:resizeHandles/>
        </dgm:presLayoutVars>
      </dgm:prSet>
      <dgm:spPr/>
    </dgm:pt>
    <dgm:pt modelId="{49D9D145-56DA-405A-A379-9D8200FE6591}" type="pres">
      <dgm:prSet presAssocID="{791626CF-4505-42F5-BB48-C0F6A178B6AC}" presName="compNode" presStyleCnt="0"/>
      <dgm:spPr/>
    </dgm:pt>
    <dgm:pt modelId="{E7C8F5BC-7E36-4CE3-9305-FE8F0588F886}" type="pres">
      <dgm:prSet presAssocID="{791626CF-4505-42F5-BB48-C0F6A178B6AC}" presName="dummyConnPt" presStyleCnt="0"/>
      <dgm:spPr/>
    </dgm:pt>
    <dgm:pt modelId="{B9C2132C-05E8-4CA1-B912-840D2A8557EF}" type="pres">
      <dgm:prSet presAssocID="{791626CF-4505-42F5-BB48-C0F6A178B6AC}" presName="node" presStyleLbl="node1" presStyleIdx="0" presStyleCnt="6">
        <dgm:presLayoutVars>
          <dgm:bulletEnabled val="1"/>
        </dgm:presLayoutVars>
      </dgm:prSet>
      <dgm:spPr/>
    </dgm:pt>
    <dgm:pt modelId="{C4B6D3D7-5C1A-485F-B059-F5153488B242}" type="pres">
      <dgm:prSet presAssocID="{92F71BE9-2AFD-45BE-9E59-A1E24028D57F}" presName="sibTrans" presStyleLbl="bgSibTrans2D1" presStyleIdx="0" presStyleCnt="5"/>
      <dgm:spPr/>
    </dgm:pt>
    <dgm:pt modelId="{F214786D-5BB1-4C3D-9303-B22CA5EB2EF0}" type="pres">
      <dgm:prSet presAssocID="{83F91BBA-8F75-46EF-87D5-62406AC6FF13}" presName="compNode" presStyleCnt="0"/>
      <dgm:spPr/>
    </dgm:pt>
    <dgm:pt modelId="{8376BD86-C156-433D-9C63-37BAFBB3651E}" type="pres">
      <dgm:prSet presAssocID="{83F91BBA-8F75-46EF-87D5-62406AC6FF13}" presName="dummyConnPt" presStyleCnt="0"/>
      <dgm:spPr/>
    </dgm:pt>
    <dgm:pt modelId="{36ED6B32-7259-4837-AFD8-8A019DFED6A4}" type="pres">
      <dgm:prSet presAssocID="{83F91BBA-8F75-46EF-87D5-62406AC6FF13}" presName="node" presStyleLbl="node1" presStyleIdx="1" presStyleCnt="6">
        <dgm:presLayoutVars>
          <dgm:bulletEnabled val="1"/>
        </dgm:presLayoutVars>
      </dgm:prSet>
      <dgm:spPr/>
    </dgm:pt>
    <dgm:pt modelId="{0714A99A-8354-46D4-988B-D5C9A081B36D}" type="pres">
      <dgm:prSet presAssocID="{35917A4F-C9A7-4F99-AE48-E52AB76914E8}" presName="sibTrans" presStyleLbl="bgSibTrans2D1" presStyleIdx="1" presStyleCnt="5"/>
      <dgm:spPr/>
    </dgm:pt>
    <dgm:pt modelId="{C38B8641-318A-4410-A4FC-9EF3EC603534}" type="pres">
      <dgm:prSet presAssocID="{8C16B508-3DE0-4C2A-82AA-7D27EEC19F55}" presName="compNode" presStyleCnt="0"/>
      <dgm:spPr/>
    </dgm:pt>
    <dgm:pt modelId="{A853ED10-E7BB-4993-BB41-73A70F3EF574}" type="pres">
      <dgm:prSet presAssocID="{8C16B508-3DE0-4C2A-82AA-7D27EEC19F55}" presName="dummyConnPt" presStyleCnt="0"/>
      <dgm:spPr/>
    </dgm:pt>
    <dgm:pt modelId="{892844D5-430B-4582-941C-DBB516518ECA}" type="pres">
      <dgm:prSet presAssocID="{8C16B508-3DE0-4C2A-82AA-7D27EEC19F55}" presName="node" presStyleLbl="node1" presStyleIdx="2" presStyleCnt="6">
        <dgm:presLayoutVars>
          <dgm:bulletEnabled val="1"/>
        </dgm:presLayoutVars>
      </dgm:prSet>
      <dgm:spPr/>
    </dgm:pt>
    <dgm:pt modelId="{AFFDB749-23AB-4F66-A8AF-8ED8C47FE05A}" type="pres">
      <dgm:prSet presAssocID="{53104980-0F87-481C-802E-E623D669FB23}" presName="sibTrans" presStyleLbl="bgSibTrans2D1" presStyleIdx="2" presStyleCnt="5"/>
      <dgm:spPr/>
    </dgm:pt>
    <dgm:pt modelId="{C8767E38-48D7-4D63-8E00-52C5673C3BC6}" type="pres">
      <dgm:prSet presAssocID="{9AA9105F-8DFC-4DDC-8B88-22B10CF6495A}" presName="compNode" presStyleCnt="0"/>
      <dgm:spPr/>
    </dgm:pt>
    <dgm:pt modelId="{51100BED-F690-4E45-A43D-779A6AC8D199}" type="pres">
      <dgm:prSet presAssocID="{9AA9105F-8DFC-4DDC-8B88-22B10CF6495A}" presName="dummyConnPt" presStyleCnt="0"/>
      <dgm:spPr/>
    </dgm:pt>
    <dgm:pt modelId="{A7F1950D-5DD2-44E1-B5DF-7926356BED85}" type="pres">
      <dgm:prSet presAssocID="{9AA9105F-8DFC-4DDC-8B88-22B10CF6495A}" presName="node" presStyleLbl="node1" presStyleIdx="3" presStyleCnt="6">
        <dgm:presLayoutVars>
          <dgm:bulletEnabled val="1"/>
        </dgm:presLayoutVars>
      </dgm:prSet>
      <dgm:spPr/>
    </dgm:pt>
    <dgm:pt modelId="{C668E52D-4153-4D03-ADFA-6ED4EF64A3DD}" type="pres">
      <dgm:prSet presAssocID="{2D31E89A-D3EC-4FE8-9159-D00AA394CE11}" presName="sibTrans" presStyleLbl="bgSibTrans2D1" presStyleIdx="3" presStyleCnt="5"/>
      <dgm:spPr/>
    </dgm:pt>
    <dgm:pt modelId="{3EB8E754-1323-40C6-94A8-5847F747B02E}" type="pres">
      <dgm:prSet presAssocID="{2A10CE7D-33F1-4788-9A3B-AB1ED449DFAC}" presName="compNode" presStyleCnt="0"/>
      <dgm:spPr/>
    </dgm:pt>
    <dgm:pt modelId="{25E352A9-27F8-403E-81FE-4884BA27C88D}" type="pres">
      <dgm:prSet presAssocID="{2A10CE7D-33F1-4788-9A3B-AB1ED449DFAC}" presName="dummyConnPt" presStyleCnt="0"/>
      <dgm:spPr/>
    </dgm:pt>
    <dgm:pt modelId="{AD02D6C8-183D-4CE6-B782-570F34AB13EB}" type="pres">
      <dgm:prSet presAssocID="{2A10CE7D-33F1-4788-9A3B-AB1ED449DFAC}" presName="node" presStyleLbl="node1" presStyleIdx="4" presStyleCnt="6">
        <dgm:presLayoutVars>
          <dgm:bulletEnabled val="1"/>
        </dgm:presLayoutVars>
      </dgm:prSet>
      <dgm:spPr/>
    </dgm:pt>
    <dgm:pt modelId="{C5E5A56D-A277-489B-9A29-E59B610FA77C}" type="pres">
      <dgm:prSet presAssocID="{DAF05191-1225-42AC-83DB-4459CF9D8E28}" presName="sibTrans" presStyleLbl="bgSibTrans2D1" presStyleIdx="4" presStyleCnt="5"/>
      <dgm:spPr/>
    </dgm:pt>
    <dgm:pt modelId="{AC8E1868-8CE0-406C-8D9D-BC9B84C0404C}" type="pres">
      <dgm:prSet presAssocID="{316AEB5F-947C-4593-8231-1521ACC6A6E5}" presName="compNode" presStyleCnt="0"/>
      <dgm:spPr/>
    </dgm:pt>
    <dgm:pt modelId="{9F78E6D4-A172-4B37-9009-0136A387C973}" type="pres">
      <dgm:prSet presAssocID="{316AEB5F-947C-4593-8231-1521ACC6A6E5}" presName="dummyConnPt" presStyleCnt="0"/>
      <dgm:spPr/>
    </dgm:pt>
    <dgm:pt modelId="{26105282-E53B-48DF-9625-EE9FB6CC3A44}" type="pres">
      <dgm:prSet presAssocID="{316AEB5F-947C-4593-8231-1521ACC6A6E5}" presName="node" presStyleLbl="node1" presStyleIdx="5" presStyleCnt="6">
        <dgm:presLayoutVars>
          <dgm:bulletEnabled val="1"/>
        </dgm:presLayoutVars>
      </dgm:prSet>
      <dgm:spPr/>
    </dgm:pt>
  </dgm:ptLst>
  <dgm:cxnLst>
    <dgm:cxn modelId="{8527EB03-11DB-4623-A31C-51D312035C55}" type="presOf" srcId="{92F71BE9-2AFD-45BE-9E59-A1E24028D57F}" destId="{C4B6D3D7-5C1A-485F-B059-F5153488B242}" srcOrd="0" destOrd="0" presId="urn:microsoft.com/office/officeart/2005/8/layout/bProcess4"/>
    <dgm:cxn modelId="{6CA33C0B-42C1-4AE2-96D9-94379E44179C}" type="presOf" srcId="{9AA9105F-8DFC-4DDC-8B88-22B10CF6495A}" destId="{A7F1950D-5DD2-44E1-B5DF-7926356BED85}" srcOrd="0" destOrd="0" presId="urn:microsoft.com/office/officeart/2005/8/layout/bProcess4"/>
    <dgm:cxn modelId="{15502527-273F-4098-B96A-776B880C2FA7}" type="presOf" srcId="{35917A4F-C9A7-4F99-AE48-E52AB76914E8}" destId="{0714A99A-8354-46D4-988B-D5C9A081B36D}" srcOrd="0" destOrd="0" presId="urn:microsoft.com/office/officeart/2005/8/layout/bProcess4"/>
    <dgm:cxn modelId="{0FBE533A-9CAC-4D85-B59D-B78848862E8B}" type="presOf" srcId="{53104980-0F87-481C-802E-E623D669FB23}" destId="{AFFDB749-23AB-4F66-A8AF-8ED8C47FE05A}" srcOrd="0" destOrd="0" presId="urn:microsoft.com/office/officeart/2005/8/layout/bProcess4"/>
    <dgm:cxn modelId="{CA9F3645-239B-483A-B9D3-FE48ED2AB392}" srcId="{BE005002-39F8-4F01-B1F5-63E7F0270C7B}" destId="{9AA9105F-8DFC-4DDC-8B88-22B10CF6495A}" srcOrd="3" destOrd="0" parTransId="{72D3DBB9-3864-4718-A7DE-05951A7CF532}" sibTransId="{2D31E89A-D3EC-4FE8-9159-D00AA394CE11}"/>
    <dgm:cxn modelId="{06050147-38CC-48C8-BFE9-A4021E6D2985}" type="presOf" srcId="{8C16B508-3DE0-4C2A-82AA-7D27EEC19F55}" destId="{892844D5-430B-4582-941C-DBB516518ECA}" srcOrd="0" destOrd="0" presId="urn:microsoft.com/office/officeart/2005/8/layout/bProcess4"/>
    <dgm:cxn modelId="{4DFF9D4F-C33C-4783-B7F8-FFA24A7899E9}" srcId="{BE005002-39F8-4F01-B1F5-63E7F0270C7B}" destId="{791626CF-4505-42F5-BB48-C0F6A178B6AC}" srcOrd="0" destOrd="0" parTransId="{6A1F91BD-BA5F-49DC-8BAD-A8A1D79E4AA3}" sibTransId="{92F71BE9-2AFD-45BE-9E59-A1E24028D57F}"/>
    <dgm:cxn modelId="{0EB77E82-82E0-4912-AB43-6F22D29DE76E}" type="presOf" srcId="{BE005002-39F8-4F01-B1F5-63E7F0270C7B}" destId="{3E16C805-0D28-425B-B091-5D61424BCBCF}" srcOrd="0" destOrd="0" presId="urn:microsoft.com/office/officeart/2005/8/layout/bProcess4"/>
    <dgm:cxn modelId="{C6E6E489-A3BC-408A-8C57-BE2CDEB01ED0}" srcId="{BE005002-39F8-4F01-B1F5-63E7F0270C7B}" destId="{8C16B508-3DE0-4C2A-82AA-7D27EEC19F55}" srcOrd="2" destOrd="0" parTransId="{CA190D69-02E4-42ED-A737-D03848C15909}" sibTransId="{53104980-0F87-481C-802E-E623D669FB23}"/>
    <dgm:cxn modelId="{19427494-3064-47BE-A968-D29BC18172A5}" type="presOf" srcId="{83F91BBA-8F75-46EF-87D5-62406AC6FF13}" destId="{36ED6B32-7259-4837-AFD8-8A019DFED6A4}" srcOrd="0" destOrd="0" presId="urn:microsoft.com/office/officeart/2005/8/layout/bProcess4"/>
    <dgm:cxn modelId="{465EAA95-6D24-4BD6-A9DE-F00CF38BA754}" type="presOf" srcId="{791626CF-4505-42F5-BB48-C0F6A178B6AC}" destId="{B9C2132C-05E8-4CA1-B912-840D2A8557EF}" srcOrd="0" destOrd="0" presId="urn:microsoft.com/office/officeart/2005/8/layout/bProcess4"/>
    <dgm:cxn modelId="{64E865A2-55B8-49CF-8263-A96A363BCD86}" srcId="{BE005002-39F8-4F01-B1F5-63E7F0270C7B}" destId="{316AEB5F-947C-4593-8231-1521ACC6A6E5}" srcOrd="5" destOrd="0" parTransId="{4FBA5680-9A76-4DEE-A9FA-7B0C2B14D14F}" sibTransId="{51AB9173-7490-42A8-A3D7-8C5EEA377BF0}"/>
    <dgm:cxn modelId="{2BA7D2B0-00E3-4A08-967B-88C4E11F7882}" type="presOf" srcId="{DAF05191-1225-42AC-83DB-4459CF9D8E28}" destId="{C5E5A56D-A277-489B-9A29-E59B610FA77C}" srcOrd="0" destOrd="0" presId="urn:microsoft.com/office/officeart/2005/8/layout/bProcess4"/>
    <dgm:cxn modelId="{4E7572B1-991B-459F-9309-29E401C8BCC4}" type="presOf" srcId="{316AEB5F-947C-4593-8231-1521ACC6A6E5}" destId="{26105282-E53B-48DF-9625-EE9FB6CC3A44}" srcOrd="0" destOrd="0" presId="urn:microsoft.com/office/officeart/2005/8/layout/bProcess4"/>
    <dgm:cxn modelId="{FD2CC4BC-E03C-4E9E-953C-F0FC74954787}" srcId="{BE005002-39F8-4F01-B1F5-63E7F0270C7B}" destId="{83F91BBA-8F75-46EF-87D5-62406AC6FF13}" srcOrd="1" destOrd="0" parTransId="{48A9AAF9-DD30-4B49-AC69-31B14FD2E325}" sibTransId="{35917A4F-C9A7-4F99-AE48-E52AB76914E8}"/>
    <dgm:cxn modelId="{06A828E1-32FD-4BE5-A3C9-AACB6AAC4176}" type="presOf" srcId="{2D31E89A-D3EC-4FE8-9159-D00AA394CE11}" destId="{C668E52D-4153-4D03-ADFA-6ED4EF64A3DD}" srcOrd="0" destOrd="0" presId="urn:microsoft.com/office/officeart/2005/8/layout/bProcess4"/>
    <dgm:cxn modelId="{AE6F22EC-EAFD-4FF9-9542-93D62D0E9CAD}" srcId="{BE005002-39F8-4F01-B1F5-63E7F0270C7B}" destId="{2A10CE7D-33F1-4788-9A3B-AB1ED449DFAC}" srcOrd="4" destOrd="0" parTransId="{7BE48D80-4F39-4471-9CAE-7CDED166840A}" sibTransId="{DAF05191-1225-42AC-83DB-4459CF9D8E28}"/>
    <dgm:cxn modelId="{95C9D2F9-90EC-45DA-901B-CFE6FCECC3FC}" type="presOf" srcId="{2A10CE7D-33F1-4788-9A3B-AB1ED449DFAC}" destId="{AD02D6C8-183D-4CE6-B782-570F34AB13EB}" srcOrd="0" destOrd="0" presId="urn:microsoft.com/office/officeart/2005/8/layout/bProcess4"/>
    <dgm:cxn modelId="{A63BA18E-1C12-47A8-BB3E-654CE834A9D1}" type="presParOf" srcId="{3E16C805-0D28-425B-B091-5D61424BCBCF}" destId="{49D9D145-56DA-405A-A379-9D8200FE6591}" srcOrd="0" destOrd="0" presId="urn:microsoft.com/office/officeart/2005/8/layout/bProcess4"/>
    <dgm:cxn modelId="{CD7D29FD-1D06-480B-AE51-553F10FA9ECF}" type="presParOf" srcId="{49D9D145-56DA-405A-A379-9D8200FE6591}" destId="{E7C8F5BC-7E36-4CE3-9305-FE8F0588F886}" srcOrd="0" destOrd="0" presId="urn:microsoft.com/office/officeart/2005/8/layout/bProcess4"/>
    <dgm:cxn modelId="{AAA6314E-4BC1-4746-8DCF-FBF9FA7A330F}" type="presParOf" srcId="{49D9D145-56DA-405A-A379-9D8200FE6591}" destId="{B9C2132C-05E8-4CA1-B912-840D2A8557EF}" srcOrd="1" destOrd="0" presId="urn:microsoft.com/office/officeart/2005/8/layout/bProcess4"/>
    <dgm:cxn modelId="{390C58B7-2AA1-4875-A973-9F202213DD8E}" type="presParOf" srcId="{3E16C805-0D28-425B-B091-5D61424BCBCF}" destId="{C4B6D3D7-5C1A-485F-B059-F5153488B242}" srcOrd="1" destOrd="0" presId="urn:microsoft.com/office/officeart/2005/8/layout/bProcess4"/>
    <dgm:cxn modelId="{8518B27E-A0A4-4379-9B5B-E8DB12E1B5D5}" type="presParOf" srcId="{3E16C805-0D28-425B-B091-5D61424BCBCF}" destId="{F214786D-5BB1-4C3D-9303-B22CA5EB2EF0}" srcOrd="2" destOrd="0" presId="urn:microsoft.com/office/officeart/2005/8/layout/bProcess4"/>
    <dgm:cxn modelId="{5A2B1009-8120-4E75-A68B-2CF2B1595A2E}" type="presParOf" srcId="{F214786D-5BB1-4C3D-9303-B22CA5EB2EF0}" destId="{8376BD86-C156-433D-9C63-37BAFBB3651E}" srcOrd="0" destOrd="0" presId="urn:microsoft.com/office/officeart/2005/8/layout/bProcess4"/>
    <dgm:cxn modelId="{DBEF17DB-EE62-4B4A-9CD8-6BC885992395}" type="presParOf" srcId="{F214786D-5BB1-4C3D-9303-B22CA5EB2EF0}" destId="{36ED6B32-7259-4837-AFD8-8A019DFED6A4}" srcOrd="1" destOrd="0" presId="urn:microsoft.com/office/officeart/2005/8/layout/bProcess4"/>
    <dgm:cxn modelId="{DBB25BFF-46A3-4A88-AEC8-87E108825C8C}" type="presParOf" srcId="{3E16C805-0D28-425B-B091-5D61424BCBCF}" destId="{0714A99A-8354-46D4-988B-D5C9A081B36D}" srcOrd="3" destOrd="0" presId="urn:microsoft.com/office/officeart/2005/8/layout/bProcess4"/>
    <dgm:cxn modelId="{D4254BFD-FDAB-43FB-86E9-74AFBD017727}" type="presParOf" srcId="{3E16C805-0D28-425B-B091-5D61424BCBCF}" destId="{C38B8641-318A-4410-A4FC-9EF3EC603534}" srcOrd="4" destOrd="0" presId="urn:microsoft.com/office/officeart/2005/8/layout/bProcess4"/>
    <dgm:cxn modelId="{881CFCD9-7430-4575-9ADF-D01D3327D5EF}" type="presParOf" srcId="{C38B8641-318A-4410-A4FC-9EF3EC603534}" destId="{A853ED10-E7BB-4993-BB41-73A70F3EF574}" srcOrd="0" destOrd="0" presId="urn:microsoft.com/office/officeart/2005/8/layout/bProcess4"/>
    <dgm:cxn modelId="{24CD884C-D55A-452F-8C79-9E0BF492690F}" type="presParOf" srcId="{C38B8641-318A-4410-A4FC-9EF3EC603534}" destId="{892844D5-430B-4582-941C-DBB516518ECA}" srcOrd="1" destOrd="0" presId="urn:microsoft.com/office/officeart/2005/8/layout/bProcess4"/>
    <dgm:cxn modelId="{6B02943D-11ED-4C0A-A6D4-B60FA6914985}" type="presParOf" srcId="{3E16C805-0D28-425B-B091-5D61424BCBCF}" destId="{AFFDB749-23AB-4F66-A8AF-8ED8C47FE05A}" srcOrd="5" destOrd="0" presId="urn:microsoft.com/office/officeart/2005/8/layout/bProcess4"/>
    <dgm:cxn modelId="{66B40A74-B3FF-4145-9D62-811A62EDF070}" type="presParOf" srcId="{3E16C805-0D28-425B-B091-5D61424BCBCF}" destId="{C8767E38-48D7-4D63-8E00-52C5673C3BC6}" srcOrd="6" destOrd="0" presId="urn:microsoft.com/office/officeart/2005/8/layout/bProcess4"/>
    <dgm:cxn modelId="{4F9AFC2A-ECE5-41A6-B491-BD3C4A533CEF}" type="presParOf" srcId="{C8767E38-48D7-4D63-8E00-52C5673C3BC6}" destId="{51100BED-F690-4E45-A43D-779A6AC8D199}" srcOrd="0" destOrd="0" presId="urn:microsoft.com/office/officeart/2005/8/layout/bProcess4"/>
    <dgm:cxn modelId="{65E90B6A-0E79-49AF-937D-6859D4397B1B}" type="presParOf" srcId="{C8767E38-48D7-4D63-8E00-52C5673C3BC6}" destId="{A7F1950D-5DD2-44E1-B5DF-7926356BED85}" srcOrd="1" destOrd="0" presId="urn:microsoft.com/office/officeart/2005/8/layout/bProcess4"/>
    <dgm:cxn modelId="{725047E9-FA1D-44C1-A6C5-F192E9BF48CE}" type="presParOf" srcId="{3E16C805-0D28-425B-B091-5D61424BCBCF}" destId="{C668E52D-4153-4D03-ADFA-6ED4EF64A3DD}" srcOrd="7" destOrd="0" presId="urn:microsoft.com/office/officeart/2005/8/layout/bProcess4"/>
    <dgm:cxn modelId="{FCE60DD2-5F2C-4AE4-B1C3-4005F093C48A}" type="presParOf" srcId="{3E16C805-0D28-425B-B091-5D61424BCBCF}" destId="{3EB8E754-1323-40C6-94A8-5847F747B02E}" srcOrd="8" destOrd="0" presId="urn:microsoft.com/office/officeart/2005/8/layout/bProcess4"/>
    <dgm:cxn modelId="{7CFD0AA5-14CB-4018-8188-BC4F88B8CA7F}" type="presParOf" srcId="{3EB8E754-1323-40C6-94A8-5847F747B02E}" destId="{25E352A9-27F8-403E-81FE-4884BA27C88D}" srcOrd="0" destOrd="0" presId="urn:microsoft.com/office/officeart/2005/8/layout/bProcess4"/>
    <dgm:cxn modelId="{C63EA905-429E-49E5-BC2A-3C4C3E78F139}" type="presParOf" srcId="{3EB8E754-1323-40C6-94A8-5847F747B02E}" destId="{AD02D6C8-183D-4CE6-B782-570F34AB13EB}" srcOrd="1" destOrd="0" presId="urn:microsoft.com/office/officeart/2005/8/layout/bProcess4"/>
    <dgm:cxn modelId="{B2252F31-655F-4311-9F54-05A7C83DF8E1}" type="presParOf" srcId="{3E16C805-0D28-425B-B091-5D61424BCBCF}" destId="{C5E5A56D-A277-489B-9A29-E59B610FA77C}" srcOrd="9" destOrd="0" presId="urn:microsoft.com/office/officeart/2005/8/layout/bProcess4"/>
    <dgm:cxn modelId="{592BA0C7-4717-4DF4-B3E7-576E178D6783}" type="presParOf" srcId="{3E16C805-0D28-425B-B091-5D61424BCBCF}" destId="{AC8E1868-8CE0-406C-8D9D-BC9B84C0404C}" srcOrd="10" destOrd="0" presId="urn:microsoft.com/office/officeart/2005/8/layout/bProcess4"/>
    <dgm:cxn modelId="{1EDA26EB-C9A4-4BA8-986A-400DE5D264BF}" type="presParOf" srcId="{AC8E1868-8CE0-406C-8D9D-BC9B84C0404C}" destId="{9F78E6D4-A172-4B37-9009-0136A387C973}" srcOrd="0" destOrd="0" presId="urn:microsoft.com/office/officeart/2005/8/layout/bProcess4"/>
    <dgm:cxn modelId="{584F39CC-B1DD-448D-925D-B0F609824E21}" type="presParOf" srcId="{AC8E1868-8CE0-406C-8D9D-BC9B84C0404C}" destId="{26105282-E53B-48DF-9625-EE9FB6CC3A44}"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45103-3C0F-4239-AF3B-193071109088}">
      <dsp:nvSpPr>
        <dsp:cNvPr id="0" name=""/>
        <dsp:cNvSpPr/>
      </dsp:nvSpPr>
      <dsp:spPr>
        <a:xfrm>
          <a:off x="-6122738" y="-937410"/>
          <a:ext cx="7293488" cy="7293488"/>
        </a:xfrm>
        <a:prstGeom prst="blockArc">
          <a:avLst>
            <a:gd name="adj1" fmla="val 18900000"/>
            <a:gd name="adj2" fmla="val 2700000"/>
            <a:gd name="adj3" fmla="val 29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0EAAAD-70A4-4C16-988F-EEA33F94BB54}">
      <dsp:nvSpPr>
        <dsp:cNvPr id="0" name=""/>
        <dsp:cNvSpPr/>
      </dsp:nvSpPr>
      <dsp:spPr>
        <a:xfrm>
          <a:off x="380119" y="246332"/>
          <a:ext cx="8308293" cy="49244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latin typeface="Arial" panose="020B0604020202020204" pitchFamily="34" charset="0"/>
              <a:cs typeface="Arial" panose="020B0604020202020204" pitchFamily="34" charset="0"/>
            </a:rPr>
            <a:t>Asesorar al cliente en el correcto llenado del libro de reclamaciones y verificar que el reclamo o queja sea materia reclamable ante INDECOPI.</a:t>
          </a:r>
        </a:p>
      </dsp:txBody>
      <dsp:txXfrm>
        <a:off x="380119" y="246332"/>
        <a:ext cx="8308293" cy="492448"/>
      </dsp:txXfrm>
    </dsp:sp>
    <dsp:sp modelId="{D105EB34-21E0-4E94-88AE-C1C2A1248830}">
      <dsp:nvSpPr>
        <dsp:cNvPr id="0" name=""/>
        <dsp:cNvSpPr/>
      </dsp:nvSpPr>
      <dsp:spPr>
        <a:xfrm>
          <a:off x="72339" y="184776"/>
          <a:ext cx="615560" cy="61556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EC073A-4A34-4676-8C51-B74E71076502}">
      <dsp:nvSpPr>
        <dsp:cNvPr id="0" name=""/>
        <dsp:cNvSpPr/>
      </dsp:nvSpPr>
      <dsp:spPr>
        <a:xfrm>
          <a:off x="826075" y="985438"/>
          <a:ext cx="7862337" cy="4924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38100" rIns="38100" bIns="38100" numCol="1" spcCol="1270" anchor="ctr" anchorCtr="0">
          <a:noAutofit/>
        </a:bodyPr>
        <a:lstStyle/>
        <a:p>
          <a:pPr marL="0" lvl="0" indent="0" algn="l" defTabSz="666750">
            <a:lnSpc>
              <a:spcPct val="90000"/>
            </a:lnSpc>
            <a:spcBef>
              <a:spcPct val="0"/>
            </a:spcBef>
            <a:spcAft>
              <a:spcPct val="35000"/>
            </a:spcAft>
            <a:buNone/>
          </a:pPr>
          <a:r>
            <a:rPr lang="es-PE" sz="1500" b="0" kern="1200" dirty="0">
              <a:latin typeface="Arial" panose="020B0604020202020204" pitchFamily="34" charset="0"/>
              <a:cs typeface="Arial" panose="020B0604020202020204" pitchFamily="34" charset="0"/>
            </a:rPr>
            <a:t>Registrar en el sistema un incidente por el reclamo o queja escrita por el cliente en el Libro de Reclamaciones. (TP y TP-TPF) para las TPF y TPF-TC registro de consulta.</a:t>
          </a:r>
          <a:endParaRPr lang="es-ES" sz="1500" b="0" kern="1200" dirty="0">
            <a:latin typeface="Arial" panose="020B0604020202020204" pitchFamily="34" charset="0"/>
            <a:cs typeface="Arial" panose="020B0604020202020204" pitchFamily="34" charset="0"/>
          </a:endParaRPr>
        </a:p>
      </dsp:txBody>
      <dsp:txXfrm>
        <a:off x="826075" y="985438"/>
        <a:ext cx="7862337" cy="492448"/>
      </dsp:txXfrm>
    </dsp:sp>
    <dsp:sp modelId="{C3B1B52C-65E1-4AB5-9926-40C1E6E59054}">
      <dsp:nvSpPr>
        <dsp:cNvPr id="0" name=""/>
        <dsp:cNvSpPr/>
      </dsp:nvSpPr>
      <dsp:spPr>
        <a:xfrm>
          <a:off x="518295" y="923882"/>
          <a:ext cx="615560" cy="61556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DFF8E6-07B6-4B4E-AAFA-7F1AA3D80E70}">
      <dsp:nvSpPr>
        <dsp:cNvPr id="0" name=""/>
        <dsp:cNvSpPr/>
      </dsp:nvSpPr>
      <dsp:spPr>
        <a:xfrm>
          <a:off x="1070457" y="1724003"/>
          <a:ext cx="7617955" cy="49244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38100" rIns="38100" bIns="38100" numCol="1" spcCol="1270" anchor="ctr" anchorCtr="0">
          <a:noAutofit/>
        </a:bodyPr>
        <a:lstStyle/>
        <a:p>
          <a:pPr marL="0" lvl="0" indent="0" algn="l" defTabSz="666750">
            <a:lnSpc>
              <a:spcPct val="90000"/>
            </a:lnSpc>
            <a:spcBef>
              <a:spcPct val="0"/>
            </a:spcBef>
            <a:spcAft>
              <a:spcPct val="35000"/>
            </a:spcAft>
            <a:buNone/>
          </a:pPr>
          <a:r>
            <a:rPr lang="es-PE" sz="1500" kern="1200" dirty="0">
              <a:latin typeface="Arial" panose="020B0604020202020204" pitchFamily="34" charset="0"/>
              <a:cs typeface="Arial" panose="020B0604020202020204" pitchFamily="34" charset="0"/>
            </a:rPr>
            <a:t>La carta de respuesta debe ser firmada por el </a:t>
          </a:r>
          <a:r>
            <a:rPr lang="es-PE" sz="1500" b="1" i="1" u="sng" kern="1200" dirty="0">
              <a:latin typeface="Arial" panose="020B0604020202020204" pitchFamily="34" charset="0"/>
              <a:cs typeface="Arial" panose="020B0604020202020204" pitchFamily="34" charset="0"/>
            </a:rPr>
            <a:t>asesor o supervisor autorizado a firmar resoluciones de reclamos o quejas.</a:t>
          </a:r>
          <a:endParaRPr lang="es-ES" sz="1500" b="1" i="1" u="sng" kern="1200" dirty="0">
            <a:latin typeface="Arial" panose="020B0604020202020204" pitchFamily="34" charset="0"/>
            <a:cs typeface="Arial" panose="020B0604020202020204" pitchFamily="34" charset="0"/>
          </a:endParaRPr>
        </a:p>
      </dsp:txBody>
      <dsp:txXfrm>
        <a:off x="1070457" y="1724003"/>
        <a:ext cx="7617955" cy="492448"/>
      </dsp:txXfrm>
    </dsp:sp>
    <dsp:sp modelId="{56B70ABA-DBE6-479B-84E1-28A5A81B3A4C}">
      <dsp:nvSpPr>
        <dsp:cNvPr id="0" name=""/>
        <dsp:cNvSpPr/>
      </dsp:nvSpPr>
      <dsp:spPr>
        <a:xfrm>
          <a:off x="762677" y="1662447"/>
          <a:ext cx="615560" cy="61556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2D0FAF-0D7A-471B-86AC-CEBD165B2556}">
      <dsp:nvSpPr>
        <dsp:cNvPr id="0" name=""/>
        <dsp:cNvSpPr/>
      </dsp:nvSpPr>
      <dsp:spPr>
        <a:xfrm>
          <a:off x="1148486" y="2463109"/>
          <a:ext cx="7539926" cy="49244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latin typeface="Arial" panose="020B0604020202020204" pitchFamily="34" charset="0"/>
              <a:cs typeface="Arial" panose="020B0604020202020204" pitchFamily="34" charset="0"/>
            </a:rPr>
            <a:t>Responder por escrito los reclamos y quejas in situ o gestionar su envío por Courier.</a:t>
          </a:r>
        </a:p>
      </dsp:txBody>
      <dsp:txXfrm>
        <a:off x="1148486" y="2463109"/>
        <a:ext cx="7539926" cy="492448"/>
      </dsp:txXfrm>
    </dsp:sp>
    <dsp:sp modelId="{EE2CDE8D-B45A-49B6-BF92-139875527A2F}">
      <dsp:nvSpPr>
        <dsp:cNvPr id="0" name=""/>
        <dsp:cNvSpPr/>
      </dsp:nvSpPr>
      <dsp:spPr>
        <a:xfrm>
          <a:off x="840706" y="2401553"/>
          <a:ext cx="615560" cy="61556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B80543-2FBB-4839-9E54-283889F03FEC}">
      <dsp:nvSpPr>
        <dsp:cNvPr id="0" name=""/>
        <dsp:cNvSpPr/>
      </dsp:nvSpPr>
      <dsp:spPr>
        <a:xfrm>
          <a:off x="1070457" y="3202215"/>
          <a:ext cx="7617955" cy="49244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latin typeface="Arial" panose="020B0604020202020204" pitchFamily="34" charset="0"/>
              <a:cs typeface="Arial" panose="020B0604020202020204" pitchFamily="34" charset="0"/>
            </a:rPr>
            <a:t>El plazo de respuesta del reclamo o queja es de </a:t>
          </a:r>
          <a:r>
            <a:rPr lang="es-ES" sz="1500" b="1" i="1" u="sng" kern="1200" dirty="0">
              <a:latin typeface="Arial" panose="020B0604020202020204" pitchFamily="34" charset="0"/>
              <a:cs typeface="Arial" panose="020B0604020202020204" pitchFamily="34" charset="0"/>
            </a:rPr>
            <a:t>15 días calendario</a:t>
          </a:r>
          <a:r>
            <a:rPr lang="es-ES" sz="1500" b="0" i="0" u="none" kern="1200" dirty="0">
              <a:latin typeface="Arial" panose="020B0604020202020204" pitchFamily="34" charset="0"/>
              <a:cs typeface="Arial" panose="020B0604020202020204" pitchFamily="34" charset="0"/>
            </a:rPr>
            <a:t> (incluyendo sábado, domingo y feriados).</a:t>
          </a:r>
          <a:endParaRPr lang="es-ES" sz="1500" b="1" i="1" u="sng" kern="1200" dirty="0">
            <a:latin typeface="Arial" panose="020B0604020202020204" pitchFamily="34" charset="0"/>
            <a:cs typeface="Arial" panose="020B0604020202020204" pitchFamily="34" charset="0"/>
          </a:endParaRPr>
        </a:p>
      </dsp:txBody>
      <dsp:txXfrm>
        <a:off x="1070457" y="3202215"/>
        <a:ext cx="7617955" cy="492448"/>
      </dsp:txXfrm>
    </dsp:sp>
    <dsp:sp modelId="{55434539-891F-424A-808A-A8F8F97FC988}">
      <dsp:nvSpPr>
        <dsp:cNvPr id="0" name=""/>
        <dsp:cNvSpPr/>
      </dsp:nvSpPr>
      <dsp:spPr>
        <a:xfrm>
          <a:off x="762677" y="3140659"/>
          <a:ext cx="615560" cy="615560"/>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8DDED5-36E2-49D2-B7B7-CACF9CCC189E}">
      <dsp:nvSpPr>
        <dsp:cNvPr id="0" name=""/>
        <dsp:cNvSpPr/>
      </dsp:nvSpPr>
      <dsp:spPr>
        <a:xfrm>
          <a:off x="826075" y="3940779"/>
          <a:ext cx="7862337" cy="49244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latin typeface="Arial" panose="020B0604020202020204" pitchFamily="34" charset="0"/>
              <a:cs typeface="Arial" panose="020B0604020202020204" pitchFamily="34" charset="0"/>
            </a:rPr>
            <a:t>Entregar al consumidor copia de su reclamación o queja, también su carta de respuesta.  Asesor debe escanearlos y adjuntarlos al incidente creado. </a:t>
          </a:r>
        </a:p>
      </dsp:txBody>
      <dsp:txXfrm>
        <a:off x="826075" y="3940779"/>
        <a:ext cx="7862337" cy="492448"/>
      </dsp:txXfrm>
    </dsp:sp>
    <dsp:sp modelId="{CBA1C29D-C7F4-45C2-8C5A-675436D203D5}">
      <dsp:nvSpPr>
        <dsp:cNvPr id="0" name=""/>
        <dsp:cNvSpPr/>
      </dsp:nvSpPr>
      <dsp:spPr>
        <a:xfrm>
          <a:off x="518295" y="3879223"/>
          <a:ext cx="615560" cy="61556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8D00B-57A8-41CB-B61F-F3D2D40A0F1B}">
      <dsp:nvSpPr>
        <dsp:cNvPr id="0" name=""/>
        <dsp:cNvSpPr/>
      </dsp:nvSpPr>
      <dsp:spPr>
        <a:xfrm>
          <a:off x="380119" y="4679885"/>
          <a:ext cx="8308293" cy="4924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38100" rIns="38100" bIns="38100" numCol="1" spcCol="1270" anchor="ctr" anchorCtr="0">
          <a:noAutofit/>
        </a:bodyPr>
        <a:lstStyle/>
        <a:p>
          <a:pPr marL="0" lvl="0" indent="0" algn="l" defTabSz="666750">
            <a:lnSpc>
              <a:spcPct val="90000"/>
            </a:lnSpc>
            <a:spcBef>
              <a:spcPct val="0"/>
            </a:spcBef>
            <a:spcAft>
              <a:spcPct val="35000"/>
            </a:spcAft>
            <a:buNone/>
          </a:pPr>
          <a:r>
            <a:rPr lang="es-ES" sz="1500" kern="1200" dirty="0">
              <a:latin typeface="Arial" panose="020B0604020202020204" pitchFamily="34" charset="0"/>
              <a:cs typeface="Arial" panose="020B0604020202020204" pitchFamily="34" charset="0"/>
            </a:rPr>
            <a:t>El incidente queda abierto hasta que el asesor tenga el cargo de recepción de la carta de respuesta, Solo TP y TP-TPF (TPF y TPF-TC registran consulta en estado cerrado).</a:t>
          </a:r>
        </a:p>
      </dsp:txBody>
      <dsp:txXfrm>
        <a:off x="380119" y="4679885"/>
        <a:ext cx="8308293" cy="492448"/>
      </dsp:txXfrm>
    </dsp:sp>
    <dsp:sp modelId="{31C13333-D117-4561-9824-944D0BA4AB9D}">
      <dsp:nvSpPr>
        <dsp:cNvPr id="0" name=""/>
        <dsp:cNvSpPr/>
      </dsp:nvSpPr>
      <dsp:spPr>
        <a:xfrm>
          <a:off x="72339" y="4618329"/>
          <a:ext cx="615560" cy="61556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882F8-487B-4903-B23B-DDCE28B26CAA}">
      <dsp:nvSpPr>
        <dsp:cNvPr id="0" name=""/>
        <dsp:cNvSpPr/>
      </dsp:nvSpPr>
      <dsp:spPr>
        <a:xfrm rot="10800000">
          <a:off x="1313369" y="1412"/>
          <a:ext cx="4735097" cy="482777"/>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891"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kern="1200" dirty="0"/>
            <a:t>Equipos</a:t>
          </a:r>
        </a:p>
      </dsp:txBody>
      <dsp:txXfrm rot="10800000">
        <a:off x="1434063" y="1412"/>
        <a:ext cx="4614403" cy="482777"/>
      </dsp:txXfrm>
    </dsp:sp>
    <dsp:sp modelId="{AFCBD8CA-F5C5-4CE6-8EE5-9CABD9A35681}">
      <dsp:nvSpPr>
        <dsp:cNvPr id="0" name=""/>
        <dsp:cNvSpPr/>
      </dsp:nvSpPr>
      <dsp:spPr>
        <a:xfrm>
          <a:off x="1071980" y="1412"/>
          <a:ext cx="482777" cy="482777"/>
        </a:xfrm>
        <a:prstGeom prst="ellipse">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5A67BA-5F8C-4C84-8854-72EB27AB05D8}">
      <dsp:nvSpPr>
        <dsp:cNvPr id="0" name=""/>
        <dsp:cNvSpPr/>
      </dsp:nvSpPr>
      <dsp:spPr>
        <a:xfrm rot="10800000">
          <a:off x="1313369" y="628301"/>
          <a:ext cx="4735097" cy="482777"/>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891"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kern="1200" dirty="0"/>
            <a:t>Accesorios</a:t>
          </a:r>
        </a:p>
      </dsp:txBody>
      <dsp:txXfrm rot="10800000">
        <a:off x="1434063" y="628301"/>
        <a:ext cx="4614403" cy="482777"/>
      </dsp:txXfrm>
    </dsp:sp>
    <dsp:sp modelId="{A75E2C71-EFD3-457C-883C-F906B1B2F95A}">
      <dsp:nvSpPr>
        <dsp:cNvPr id="0" name=""/>
        <dsp:cNvSpPr/>
      </dsp:nvSpPr>
      <dsp:spPr>
        <a:xfrm>
          <a:off x="1071980" y="628301"/>
          <a:ext cx="482777" cy="482777"/>
        </a:xfrm>
        <a:prstGeom prst="ellipse">
          <a:avLst/>
        </a:prstGeom>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BFD939-5BB5-416A-8BDC-752CAB96264F}">
      <dsp:nvSpPr>
        <dsp:cNvPr id="0" name=""/>
        <dsp:cNvSpPr/>
      </dsp:nvSpPr>
      <dsp:spPr>
        <a:xfrm rot="10800000">
          <a:off x="1313369" y="1255191"/>
          <a:ext cx="4735097" cy="482777"/>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891"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kern="1200" dirty="0"/>
            <a:t>Garantía</a:t>
          </a:r>
        </a:p>
      </dsp:txBody>
      <dsp:txXfrm rot="10800000">
        <a:off x="1434063" y="1255191"/>
        <a:ext cx="4614403" cy="482777"/>
      </dsp:txXfrm>
    </dsp:sp>
    <dsp:sp modelId="{823AA8AF-BB79-4478-B0B3-93C28E8AEB13}">
      <dsp:nvSpPr>
        <dsp:cNvPr id="0" name=""/>
        <dsp:cNvSpPr/>
      </dsp:nvSpPr>
      <dsp:spPr>
        <a:xfrm>
          <a:off x="1071980" y="1255191"/>
          <a:ext cx="482777" cy="482777"/>
        </a:xfrm>
        <a:prstGeom prst="ellipse">
          <a:avLst/>
        </a:prstGeom>
        <a:blipFill>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836A93-9F5A-4C70-B0F8-9932785A2660}">
      <dsp:nvSpPr>
        <dsp:cNvPr id="0" name=""/>
        <dsp:cNvSpPr/>
      </dsp:nvSpPr>
      <dsp:spPr>
        <a:xfrm rot="10800000">
          <a:off x="1313369" y="1882081"/>
          <a:ext cx="4735097" cy="482777"/>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891"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kern="1200" dirty="0"/>
            <a:t>Publicidad</a:t>
          </a:r>
        </a:p>
      </dsp:txBody>
      <dsp:txXfrm rot="10800000">
        <a:off x="1434063" y="1882081"/>
        <a:ext cx="4614403" cy="482777"/>
      </dsp:txXfrm>
    </dsp:sp>
    <dsp:sp modelId="{9310FAC6-292C-445B-905C-E19DB07CB5D1}">
      <dsp:nvSpPr>
        <dsp:cNvPr id="0" name=""/>
        <dsp:cNvSpPr/>
      </dsp:nvSpPr>
      <dsp:spPr>
        <a:xfrm>
          <a:off x="1071980" y="1882081"/>
          <a:ext cx="482777" cy="482777"/>
        </a:xfrm>
        <a:prstGeom prst="ellipse">
          <a:avLst/>
        </a:prstGeom>
        <a:blipFill>
          <a:blip xmlns:r="http://schemas.openxmlformats.org/officeDocument/2006/relationships" r:embed="rId4"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A60B1E-0DAC-426A-B294-D71740BCA5D3}">
      <dsp:nvSpPr>
        <dsp:cNvPr id="0" name=""/>
        <dsp:cNvSpPr/>
      </dsp:nvSpPr>
      <dsp:spPr>
        <a:xfrm rot="10800000">
          <a:off x="1313369" y="2508971"/>
          <a:ext cx="4735097" cy="482777"/>
        </a:xfrm>
        <a:prstGeom prst="homePlat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891"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kern="1200" dirty="0"/>
            <a:t>Reparaciones</a:t>
          </a:r>
        </a:p>
      </dsp:txBody>
      <dsp:txXfrm rot="10800000">
        <a:off x="1434063" y="2508971"/>
        <a:ext cx="4614403" cy="482777"/>
      </dsp:txXfrm>
    </dsp:sp>
    <dsp:sp modelId="{753963A5-979B-436F-A9AF-E665E1DAC03F}">
      <dsp:nvSpPr>
        <dsp:cNvPr id="0" name=""/>
        <dsp:cNvSpPr/>
      </dsp:nvSpPr>
      <dsp:spPr>
        <a:xfrm>
          <a:off x="1071980" y="2508971"/>
          <a:ext cx="482777" cy="482777"/>
        </a:xfrm>
        <a:prstGeom prst="ellipse">
          <a:avLst/>
        </a:prstGeom>
        <a:blipFill>
          <a:blip xmlns:r="http://schemas.openxmlformats.org/officeDocument/2006/relationships" r:embed="rId5"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7BB5EE-3BDC-4C58-BFE0-63F64744560B}">
      <dsp:nvSpPr>
        <dsp:cNvPr id="0" name=""/>
        <dsp:cNvSpPr/>
      </dsp:nvSpPr>
      <dsp:spPr>
        <a:xfrm rot="10800000">
          <a:off x="1313369" y="3135860"/>
          <a:ext cx="4735097" cy="482777"/>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891" tIns="68580" rIns="128016" bIns="68580" numCol="1" spcCol="1270" anchor="ctr" anchorCtr="0">
          <a:noAutofit/>
        </a:bodyPr>
        <a:lstStyle/>
        <a:p>
          <a:pPr marL="0" lvl="0" indent="0" algn="ctr" defTabSz="800100">
            <a:lnSpc>
              <a:spcPct val="90000"/>
            </a:lnSpc>
            <a:spcBef>
              <a:spcPct val="0"/>
            </a:spcBef>
            <a:spcAft>
              <a:spcPct val="35000"/>
            </a:spcAft>
            <a:buNone/>
          </a:pPr>
          <a:r>
            <a:rPr lang="es-ES" sz="1800" kern="1200" dirty="0"/>
            <a:t>Falta de información proporcionada por Entel</a:t>
          </a:r>
        </a:p>
      </dsp:txBody>
      <dsp:txXfrm rot="10800000">
        <a:off x="1434063" y="3135860"/>
        <a:ext cx="4614403" cy="482777"/>
      </dsp:txXfrm>
    </dsp:sp>
    <dsp:sp modelId="{D7668AE6-BC71-43D7-A51F-3C981DEFC2A8}">
      <dsp:nvSpPr>
        <dsp:cNvPr id="0" name=""/>
        <dsp:cNvSpPr/>
      </dsp:nvSpPr>
      <dsp:spPr>
        <a:xfrm>
          <a:off x="1071980" y="3135860"/>
          <a:ext cx="482777" cy="482777"/>
        </a:xfrm>
        <a:prstGeom prst="ellipse">
          <a:avLst/>
        </a:prstGeom>
        <a:blipFill>
          <a:blip xmlns:r="http://schemas.openxmlformats.org/officeDocument/2006/relationships" r:embed="rId6"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882F8-487B-4903-B23B-DDCE28B26CAA}">
      <dsp:nvSpPr>
        <dsp:cNvPr id="0" name=""/>
        <dsp:cNvSpPr/>
      </dsp:nvSpPr>
      <dsp:spPr>
        <a:xfrm rot="10800000">
          <a:off x="1158678" y="119"/>
          <a:ext cx="4168905" cy="434464"/>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87"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kern="1200" dirty="0"/>
            <a:t>Infraestructura</a:t>
          </a:r>
        </a:p>
      </dsp:txBody>
      <dsp:txXfrm rot="10800000">
        <a:off x="1267294" y="119"/>
        <a:ext cx="4060289" cy="434464"/>
      </dsp:txXfrm>
    </dsp:sp>
    <dsp:sp modelId="{AFCBD8CA-F5C5-4CE6-8EE5-9CABD9A35681}">
      <dsp:nvSpPr>
        <dsp:cNvPr id="0" name=""/>
        <dsp:cNvSpPr/>
      </dsp:nvSpPr>
      <dsp:spPr>
        <a:xfrm>
          <a:off x="941446" y="119"/>
          <a:ext cx="434464" cy="434464"/>
        </a:xfrm>
        <a:prstGeom prst="ellipse">
          <a:avLst/>
        </a:prstGeom>
        <a:blipFill>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5A67BA-5F8C-4C84-8854-72EB27AB05D8}">
      <dsp:nvSpPr>
        <dsp:cNvPr id="0" name=""/>
        <dsp:cNvSpPr/>
      </dsp:nvSpPr>
      <dsp:spPr>
        <a:xfrm rot="10800000">
          <a:off x="1158678" y="543199"/>
          <a:ext cx="4168905" cy="434464"/>
        </a:xfrm>
        <a:prstGeom prst="homePlat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1587"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kern="1200"/>
            <a:t>Mala Atención</a:t>
          </a:r>
          <a:endParaRPr lang="es-ES" sz="2000" kern="1200" dirty="0"/>
        </a:p>
      </dsp:txBody>
      <dsp:txXfrm rot="10800000">
        <a:off x="1267294" y="543199"/>
        <a:ext cx="4060289" cy="434464"/>
      </dsp:txXfrm>
    </dsp:sp>
    <dsp:sp modelId="{A75E2C71-EFD3-457C-883C-F906B1B2F95A}">
      <dsp:nvSpPr>
        <dsp:cNvPr id="0" name=""/>
        <dsp:cNvSpPr/>
      </dsp:nvSpPr>
      <dsp:spPr>
        <a:xfrm>
          <a:off x="941446" y="543199"/>
          <a:ext cx="434464" cy="434464"/>
        </a:xfrm>
        <a:prstGeom prst="ellipse">
          <a:avLst/>
        </a:prstGeom>
        <a:blipFill>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A2639-52AD-4DBC-9A7E-8E367A147D94}">
      <dsp:nvSpPr>
        <dsp:cNvPr id="0" name=""/>
        <dsp:cNvSpPr/>
      </dsp:nvSpPr>
      <dsp:spPr>
        <a:xfrm>
          <a:off x="2154149" y="622661"/>
          <a:ext cx="463954" cy="91440"/>
        </a:xfrm>
        <a:custGeom>
          <a:avLst/>
          <a:gdLst/>
          <a:ahLst/>
          <a:cxnLst/>
          <a:rect l="0" t="0" r="0" b="0"/>
          <a:pathLst>
            <a:path>
              <a:moveTo>
                <a:pt x="0" y="45720"/>
              </a:moveTo>
              <a:lnTo>
                <a:pt x="463954"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Arial" panose="020B0604020202020204" pitchFamily="34" charset="0"/>
            <a:cs typeface="Arial" panose="020B0604020202020204" pitchFamily="34" charset="0"/>
          </a:endParaRPr>
        </a:p>
      </dsp:txBody>
      <dsp:txXfrm>
        <a:off x="2373763" y="665908"/>
        <a:ext cx="24727" cy="4945"/>
      </dsp:txXfrm>
    </dsp:sp>
    <dsp:sp modelId="{4241A2C1-0694-43EF-8A19-FA71250D657C}">
      <dsp:nvSpPr>
        <dsp:cNvPr id="0" name=""/>
        <dsp:cNvSpPr/>
      </dsp:nvSpPr>
      <dsp:spPr>
        <a:xfrm>
          <a:off x="5712" y="23310"/>
          <a:ext cx="2150237" cy="12901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Cliente solicita libro de reclamaciones del socio de negocio</a:t>
          </a:r>
        </a:p>
      </dsp:txBody>
      <dsp:txXfrm>
        <a:off x="5712" y="23310"/>
        <a:ext cx="2150237" cy="1290142"/>
      </dsp:txXfrm>
    </dsp:sp>
    <dsp:sp modelId="{CD43BDC2-91F5-4B1A-90B8-72614709F83D}">
      <dsp:nvSpPr>
        <dsp:cNvPr id="0" name=""/>
        <dsp:cNvSpPr/>
      </dsp:nvSpPr>
      <dsp:spPr>
        <a:xfrm>
          <a:off x="4798941" y="622661"/>
          <a:ext cx="463954" cy="91440"/>
        </a:xfrm>
        <a:custGeom>
          <a:avLst/>
          <a:gdLst/>
          <a:ahLst/>
          <a:cxnLst/>
          <a:rect l="0" t="0" r="0" b="0"/>
          <a:pathLst>
            <a:path>
              <a:moveTo>
                <a:pt x="0" y="45720"/>
              </a:moveTo>
              <a:lnTo>
                <a:pt x="46395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Arial" panose="020B0604020202020204" pitchFamily="34" charset="0"/>
            <a:cs typeface="Arial" panose="020B0604020202020204" pitchFamily="34" charset="0"/>
          </a:endParaRPr>
        </a:p>
      </dsp:txBody>
      <dsp:txXfrm>
        <a:off x="5018555" y="665908"/>
        <a:ext cx="24727" cy="4945"/>
      </dsp:txXfrm>
    </dsp:sp>
    <dsp:sp modelId="{A8109DEC-BFD3-4D20-921D-9E81B6DD9214}">
      <dsp:nvSpPr>
        <dsp:cNvPr id="0" name=""/>
        <dsp:cNvSpPr/>
      </dsp:nvSpPr>
      <dsp:spPr>
        <a:xfrm>
          <a:off x="2650504" y="23310"/>
          <a:ext cx="2150237" cy="129014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Asesor orienta en el correcto llenado del libro</a:t>
          </a:r>
        </a:p>
      </dsp:txBody>
      <dsp:txXfrm>
        <a:off x="2650504" y="23310"/>
        <a:ext cx="2150237" cy="1290142"/>
      </dsp:txXfrm>
    </dsp:sp>
    <dsp:sp modelId="{203AA8A6-2DBB-48A4-B29D-7B7B896C7827}">
      <dsp:nvSpPr>
        <dsp:cNvPr id="0" name=""/>
        <dsp:cNvSpPr/>
      </dsp:nvSpPr>
      <dsp:spPr>
        <a:xfrm>
          <a:off x="1080830" y="1311652"/>
          <a:ext cx="5289584" cy="463954"/>
        </a:xfrm>
        <a:custGeom>
          <a:avLst/>
          <a:gdLst/>
          <a:ahLst/>
          <a:cxnLst/>
          <a:rect l="0" t="0" r="0" b="0"/>
          <a:pathLst>
            <a:path>
              <a:moveTo>
                <a:pt x="5289584" y="0"/>
              </a:moveTo>
              <a:lnTo>
                <a:pt x="5289584" y="249077"/>
              </a:lnTo>
              <a:lnTo>
                <a:pt x="0" y="249077"/>
              </a:lnTo>
              <a:lnTo>
                <a:pt x="0" y="463954"/>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Arial" panose="020B0604020202020204" pitchFamily="34" charset="0"/>
            <a:cs typeface="Arial" panose="020B0604020202020204" pitchFamily="34" charset="0"/>
          </a:endParaRPr>
        </a:p>
      </dsp:txBody>
      <dsp:txXfrm>
        <a:off x="3592806" y="1541157"/>
        <a:ext cx="265632" cy="4945"/>
      </dsp:txXfrm>
    </dsp:sp>
    <dsp:sp modelId="{F424EDFF-88FE-48A8-83E1-A2E0ABE8B86F}">
      <dsp:nvSpPr>
        <dsp:cNvPr id="0" name=""/>
        <dsp:cNvSpPr/>
      </dsp:nvSpPr>
      <dsp:spPr>
        <a:xfrm>
          <a:off x="5295296" y="23310"/>
          <a:ext cx="2150237" cy="129014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Asesor registra consulta del libro de reclamaciones en portal</a:t>
          </a:r>
        </a:p>
      </dsp:txBody>
      <dsp:txXfrm>
        <a:off x="5295296" y="23310"/>
        <a:ext cx="2150237" cy="1290142"/>
      </dsp:txXfrm>
    </dsp:sp>
    <dsp:sp modelId="{C236CB2C-7883-4130-B2D4-EDBA8BA55B24}">
      <dsp:nvSpPr>
        <dsp:cNvPr id="0" name=""/>
        <dsp:cNvSpPr/>
      </dsp:nvSpPr>
      <dsp:spPr>
        <a:xfrm>
          <a:off x="2154149" y="2407358"/>
          <a:ext cx="463954" cy="91440"/>
        </a:xfrm>
        <a:custGeom>
          <a:avLst/>
          <a:gdLst/>
          <a:ahLst/>
          <a:cxnLst/>
          <a:rect l="0" t="0" r="0" b="0"/>
          <a:pathLst>
            <a:path>
              <a:moveTo>
                <a:pt x="0" y="45720"/>
              </a:moveTo>
              <a:lnTo>
                <a:pt x="463954"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Arial" panose="020B0604020202020204" pitchFamily="34" charset="0"/>
            <a:cs typeface="Arial" panose="020B0604020202020204" pitchFamily="34" charset="0"/>
          </a:endParaRPr>
        </a:p>
      </dsp:txBody>
      <dsp:txXfrm>
        <a:off x="2373763" y="2450605"/>
        <a:ext cx="24727" cy="4945"/>
      </dsp:txXfrm>
    </dsp:sp>
    <dsp:sp modelId="{3BC3D44A-C200-4F69-9F07-FA85FCED629E}">
      <dsp:nvSpPr>
        <dsp:cNvPr id="0" name=""/>
        <dsp:cNvSpPr/>
      </dsp:nvSpPr>
      <dsp:spPr>
        <a:xfrm>
          <a:off x="5712" y="1808007"/>
          <a:ext cx="2150237" cy="129014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Cliente se retira de tienda con su copia de reclamo del libro de reclamaciones</a:t>
          </a:r>
        </a:p>
      </dsp:txBody>
      <dsp:txXfrm>
        <a:off x="5712" y="1808007"/>
        <a:ext cx="2150237" cy="1290142"/>
      </dsp:txXfrm>
    </dsp:sp>
    <dsp:sp modelId="{C8651CC9-D48B-4F68-9FE5-E5F8323AC136}">
      <dsp:nvSpPr>
        <dsp:cNvPr id="0" name=""/>
        <dsp:cNvSpPr/>
      </dsp:nvSpPr>
      <dsp:spPr>
        <a:xfrm>
          <a:off x="2650504" y="1808007"/>
          <a:ext cx="2150237" cy="129014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Asesor sigue procedimiento de reclamos Indecopi según el socio de negocio</a:t>
          </a:r>
        </a:p>
      </dsp:txBody>
      <dsp:txXfrm>
        <a:off x="2650504" y="1808007"/>
        <a:ext cx="2150237" cy="12901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6E949-76B4-41FB-BD85-4535E1873D69}">
      <dsp:nvSpPr>
        <dsp:cNvPr id="0" name=""/>
        <dsp:cNvSpPr/>
      </dsp:nvSpPr>
      <dsp:spPr>
        <a:xfrm>
          <a:off x="3215376" y="609253"/>
          <a:ext cx="469361" cy="91440"/>
        </a:xfrm>
        <a:custGeom>
          <a:avLst/>
          <a:gdLst/>
          <a:ahLst/>
          <a:cxnLst/>
          <a:rect l="0" t="0" r="0" b="0"/>
          <a:pathLst>
            <a:path>
              <a:moveTo>
                <a:pt x="0" y="45720"/>
              </a:moveTo>
              <a:lnTo>
                <a:pt x="469361"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Arial" panose="020B0604020202020204" pitchFamily="34" charset="0"/>
            <a:cs typeface="Arial" panose="020B0604020202020204" pitchFamily="34" charset="0"/>
          </a:endParaRPr>
        </a:p>
      </dsp:txBody>
      <dsp:txXfrm>
        <a:off x="3437558" y="652473"/>
        <a:ext cx="24998" cy="4999"/>
      </dsp:txXfrm>
    </dsp:sp>
    <dsp:sp modelId="{E04DA728-D50F-4696-AA99-5DD99E40BDD2}">
      <dsp:nvSpPr>
        <dsp:cNvPr id="0" name=""/>
        <dsp:cNvSpPr/>
      </dsp:nvSpPr>
      <dsp:spPr>
        <a:xfrm>
          <a:off x="1043431" y="2849"/>
          <a:ext cx="2173745" cy="130424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Cliente solicita libro de reclamaciones en TP o TP-TPF</a:t>
          </a:r>
        </a:p>
      </dsp:txBody>
      <dsp:txXfrm>
        <a:off x="1043431" y="2849"/>
        <a:ext cx="2173745" cy="1304247"/>
      </dsp:txXfrm>
    </dsp:sp>
    <dsp:sp modelId="{8FE3D4FD-2CC5-4CDB-970C-D205D9E0A057}">
      <dsp:nvSpPr>
        <dsp:cNvPr id="0" name=""/>
        <dsp:cNvSpPr/>
      </dsp:nvSpPr>
      <dsp:spPr>
        <a:xfrm>
          <a:off x="2130304" y="1305297"/>
          <a:ext cx="2673706" cy="469361"/>
        </a:xfrm>
        <a:custGeom>
          <a:avLst/>
          <a:gdLst/>
          <a:ahLst/>
          <a:cxnLst/>
          <a:rect l="0" t="0" r="0" b="0"/>
          <a:pathLst>
            <a:path>
              <a:moveTo>
                <a:pt x="2673706" y="0"/>
              </a:moveTo>
              <a:lnTo>
                <a:pt x="2673706" y="251780"/>
              </a:lnTo>
              <a:lnTo>
                <a:pt x="0" y="251780"/>
              </a:lnTo>
              <a:lnTo>
                <a:pt x="0" y="469361"/>
              </a:lnTo>
            </a:path>
          </a:pathLst>
        </a:custGeom>
        <a:noFill/>
        <a:ln w="6350" cap="flat" cmpd="sng" algn="ctr">
          <a:solidFill>
            <a:schemeClr val="accent4">
              <a:hueOff val="2450223"/>
              <a:satOff val="-10194"/>
              <a:lumOff val="24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Arial" panose="020B0604020202020204" pitchFamily="34" charset="0"/>
            <a:cs typeface="Arial" panose="020B0604020202020204" pitchFamily="34" charset="0"/>
          </a:endParaRPr>
        </a:p>
      </dsp:txBody>
      <dsp:txXfrm>
        <a:off x="3399156" y="1537477"/>
        <a:ext cx="136002" cy="4999"/>
      </dsp:txXfrm>
    </dsp:sp>
    <dsp:sp modelId="{B13C1FDF-F52E-4434-AD39-6FD295B5F930}">
      <dsp:nvSpPr>
        <dsp:cNvPr id="0" name=""/>
        <dsp:cNvSpPr/>
      </dsp:nvSpPr>
      <dsp:spPr>
        <a:xfrm>
          <a:off x="3717138" y="2849"/>
          <a:ext cx="2173745" cy="1304247"/>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Asesor orienta al cliente en el correcto llenado del libro de reclamaciones</a:t>
          </a:r>
        </a:p>
      </dsp:txBody>
      <dsp:txXfrm>
        <a:off x="3717138" y="2849"/>
        <a:ext cx="2173745" cy="1304247"/>
      </dsp:txXfrm>
    </dsp:sp>
    <dsp:sp modelId="{0DEEB8F0-E178-4551-BE8B-78CCCD8D81D1}">
      <dsp:nvSpPr>
        <dsp:cNvPr id="0" name=""/>
        <dsp:cNvSpPr/>
      </dsp:nvSpPr>
      <dsp:spPr>
        <a:xfrm>
          <a:off x="3215376" y="2413462"/>
          <a:ext cx="469361" cy="91440"/>
        </a:xfrm>
        <a:custGeom>
          <a:avLst/>
          <a:gdLst/>
          <a:ahLst/>
          <a:cxnLst/>
          <a:rect l="0" t="0" r="0" b="0"/>
          <a:pathLst>
            <a:path>
              <a:moveTo>
                <a:pt x="0" y="45720"/>
              </a:moveTo>
              <a:lnTo>
                <a:pt x="469361" y="45720"/>
              </a:lnTo>
            </a:path>
          </a:pathLst>
        </a:custGeom>
        <a:noFill/>
        <a:ln w="6350" cap="flat" cmpd="sng" algn="ctr">
          <a:solidFill>
            <a:schemeClr val="accent4">
              <a:hueOff val="4900445"/>
              <a:satOff val="-20388"/>
              <a:lumOff val="480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Arial" panose="020B0604020202020204" pitchFamily="34" charset="0"/>
            <a:cs typeface="Arial" panose="020B0604020202020204" pitchFamily="34" charset="0"/>
          </a:endParaRPr>
        </a:p>
      </dsp:txBody>
      <dsp:txXfrm>
        <a:off x="3437558" y="2456682"/>
        <a:ext cx="24998" cy="4999"/>
      </dsp:txXfrm>
    </dsp:sp>
    <dsp:sp modelId="{78DAB9F8-D7C7-4AB3-B595-59522296FD00}">
      <dsp:nvSpPr>
        <dsp:cNvPr id="0" name=""/>
        <dsp:cNvSpPr/>
      </dsp:nvSpPr>
      <dsp:spPr>
        <a:xfrm>
          <a:off x="1043431" y="1807058"/>
          <a:ext cx="2173745" cy="1304247"/>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Asesor registra incidente de reclamo en estado abierto en su </a:t>
          </a:r>
          <a:r>
            <a:rPr lang="es-ES" sz="1600" kern="1200" dirty="0" err="1">
              <a:latin typeface="Arial" panose="020B0604020202020204" pitchFamily="34" charset="0"/>
              <a:cs typeface="Arial" panose="020B0604020202020204" pitchFamily="34" charset="0"/>
            </a:rPr>
            <a:t>inbox</a:t>
          </a:r>
          <a:endParaRPr lang="es-ES" sz="1600" kern="1200" dirty="0">
            <a:latin typeface="Arial" panose="020B0604020202020204" pitchFamily="34" charset="0"/>
            <a:cs typeface="Arial" panose="020B0604020202020204" pitchFamily="34" charset="0"/>
          </a:endParaRPr>
        </a:p>
      </dsp:txBody>
      <dsp:txXfrm>
        <a:off x="1043431" y="1807058"/>
        <a:ext cx="2173745" cy="1304247"/>
      </dsp:txXfrm>
    </dsp:sp>
    <dsp:sp modelId="{7F611491-4D10-4CA0-8649-DF2D0343CC53}">
      <dsp:nvSpPr>
        <dsp:cNvPr id="0" name=""/>
        <dsp:cNvSpPr/>
      </dsp:nvSpPr>
      <dsp:spPr>
        <a:xfrm>
          <a:off x="2130304" y="3109505"/>
          <a:ext cx="2673706" cy="469361"/>
        </a:xfrm>
        <a:custGeom>
          <a:avLst/>
          <a:gdLst/>
          <a:ahLst/>
          <a:cxnLst/>
          <a:rect l="0" t="0" r="0" b="0"/>
          <a:pathLst>
            <a:path>
              <a:moveTo>
                <a:pt x="2673706" y="0"/>
              </a:moveTo>
              <a:lnTo>
                <a:pt x="2673706" y="251780"/>
              </a:lnTo>
              <a:lnTo>
                <a:pt x="0" y="251780"/>
              </a:lnTo>
              <a:lnTo>
                <a:pt x="0" y="469361"/>
              </a:lnTo>
            </a:path>
          </a:pathLst>
        </a:custGeom>
        <a:noFill/>
        <a:ln w="6350" cap="flat" cmpd="sng" algn="ctr">
          <a:solidFill>
            <a:schemeClr val="accent4">
              <a:hueOff val="7350668"/>
              <a:satOff val="-30583"/>
              <a:lumOff val="72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Arial" panose="020B0604020202020204" pitchFamily="34" charset="0"/>
            <a:cs typeface="Arial" panose="020B0604020202020204" pitchFamily="34" charset="0"/>
          </a:endParaRPr>
        </a:p>
      </dsp:txBody>
      <dsp:txXfrm>
        <a:off x="3399156" y="3341686"/>
        <a:ext cx="136002" cy="4999"/>
      </dsp:txXfrm>
    </dsp:sp>
    <dsp:sp modelId="{00274230-8AA0-4B9E-8BDB-DEF3FD3E0567}">
      <dsp:nvSpPr>
        <dsp:cNvPr id="0" name=""/>
        <dsp:cNvSpPr/>
      </dsp:nvSpPr>
      <dsp:spPr>
        <a:xfrm>
          <a:off x="3717138" y="1807058"/>
          <a:ext cx="2173745" cy="1304247"/>
        </a:xfrm>
        <a:prstGeom prst="rect">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Asesor redacta la carta de respuesta en carta tipo y coordina el envío por URBANO</a:t>
          </a:r>
        </a:p>
      </dsp:txBody>
      <dsp:txXfrm>
        <a:off x="3717138" y="1807058"/>
        <a:ext cx="2173745" cy="1304247"/>
      </dsp:txXfrm>
    </dsp:sp>
    <dsp:sp modelId="{82BDCC7A-E7B9-4610-9A80-BFA9B91ADCAF}">
      <dsp:nvSpPr>
        <dsp:cNvPr id="0" name=""/>
        <dsp:cNvSpPr/>
      </dsp:nvSpPr>
      <dsp:spPr>
        <a:xfrm>
          <a:off x="3215376" y="4217670"/>
          <a:ext cx="469361" cy="91440"/>
        </a:xfrm>
        <a:custGeom>
          <a:avLst/>
          <a:gdLst/>
          <a:ahLst/>
          <a:cxnLst/>
          <a:rect l="0" t="0" r="0" b="0"/>
          <a:pathLst>
            <a:path>
              <a:moveTo>
                <a:pt x="0" y="45720"/>
              </a:moveTo>
              <a:lnTo>
                <a:pt x="469361" y="45720"/>
              </a:lnTo>
            </a:path>
          </a:pathLst>
        </a:custGeom>
        <a:noFill/>
        <a:ln w="6350" cap="flat" cmpd="sng" algn="ctr">
          <a:solidFill>
            <a:schemeClr val="accent4">
              <a:hueOff val="9800891"/>
              <a:satOff val="-40777"/>
              <a:lumOff val="960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Arial" panose="020B0604020202020204" pitchFamily="34" charset="0"/>
            <a:cs typeface="Arial" panose="020B0604020202020204" pitchFamily="34" charset="0"/>
          </a:endParaRPr>
        </a:p>
      </dsp:txBody>
      <dsp:txXfrm>
        <a:off x="3437558" y="4260890"/>
        <a:ext cx="24998" cy="4999"/>
      </dsp:txXfrm>
    </dsp:sp>
    <dsp:sp modelId="{C14D2BC9-B417-4180-9830-91B3E4B4991E}">
      <dsp:nvSpPr>
        <dsp:cNvPr id="0" name=""/>
        <dsp:cNvSpPr/>
      </dsp:nvSpPr>
      <dsp:spPr>
        <a:xfrm>
          <a:off x="1043431" y="3611266"/>
          <a:ext cx="2173745" cy="1304247"/>
        </a:xfrm>
        <a:prstGeom prst="rect">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Persona autorizada firma carta de respuesta para que posteriormente sea enviada al cliente</a:t>
          </a:r>
        </a:p>
      </dsp:txBody>
      <dsp:txXfrm>
        <a:off x="1043431" y="3611266"/>
        <a:ext cx="2173745" cy="1304247"/>
      </dsp:txXfrm>
    </dsp:sp>
    <dsp:sp modelId="{E5742911-74AA-4F93-961E-13DC939D28A8}">
      <dsp:nvSpPr>
        <dsp:cNvPr id="0" name=""/>
        <dsp:cNvSpPr/>
      </dsp:nvSpPr>
      <dsp:spPr>
        <a:xfrm>
          <a:off x="3717138" y="3611266"/>
          <a:ext cx="2173745" cy="1304247"/>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Luego de confirmar la recepción, asesor cierra su incidente exportando los documentos</a:t>
          </a:r>
        </a:p>
      </dsp:txBody>
      <dsp:txXfrm>
        <a:off x="3717138" y="3611266"/>
        <a:ext cx="2173745" cy="13042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6D3D7-5C1A-485F-B059-F5153488B242}">
      <dsp:nvSpPr>
        <dsp:cNvPr id="0" name=""/>
        <dsp:cNvSpPr/>
      </dsp:nvSpPr>
      <dsp:spPr>
        <a:xfrm rot="5400000">
          <a:off x="344167" y="1119954"/>
          <a:ext cx="1742594" cy="210568"/>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C2132C-05E8-4CA1-B912-840D2A8557EF}">
      <dsp:nvSpPr>
        <dsp:cNvPr id="0" name=""/>
        <dsp:cNvSpPr/>
      </dsp:nvSpPr>
      <dsp:spPr>
        <a:xfrm>
          <a:off x="741460" y="2545"/>
          <a:ext cx="2339654" cy="140379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Asesor verifica que reclamo o queja es ámbito de INDECOPI</a:t>
          </a:r>
        </a:p>
      </dsp:txBody>
      <dsp:txXfrm>
        <a:off x="782576" y="43661"/>
        <a:ext cx="2257422" cy="1321560"/>
      </dsp:txXfrm>
    </dsp:sp>
    <dsp:sp modelId="{0714A99A-8354-46D4-988B-D5C9A081B36D}">
      <dsp:nvSpPr>
        <dsp:cNvPr id="0" name=""/>
        <dsp:cNvSpPr/>
      </dsp:nvSpPr>
      <dsp:spPr>
        <a:xfrm rot="5400000">
          <a:off x="344167" y="2874694"/>
          <a:ext cx="1742594" cy="210568"/>
        </a:xfrm>
        <a:prstGeom prst="rect">
          <a:avLst/>
        </a:prstGeom>
        <a:solidFill>
          <a:schemeClr val="accent4">
            <a:hueOff val="2450223"/>
            <a:satOff val="-10194"/>
            <a:lumOff val="240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ED6B32-7259-4837-AFD8-8A019DFED6A4}">
      <dsp:nvSpPr>
        <dsp:cNvPr id="0" name=""/>
        <dsp:cNvSpPr/>
      </dsp:nvSpPr>
      <dsp:spPr>
        <a:xfrm>
          <a:off x="741460" y="1757285"/>
          <a:ext cx="2339654" cy="140379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Cliente/No cliente registra queja o reclamo en el libro</a:t>
          </a:r>
        </a:p>
      </dsp:txBody>
      <dsp:txXfrm>
        <a:off x="782576" y="1798401"/>
        <a:ext cx="2257422" cy="1321560"/>
      </dsp:txXfrm>
    </dsp:sp>
    <dsp:sp modelId="{AFFDB749-23AB-4F66-A8AF-8ED8C47FE05A}">
      <dsp:nvSpPr>
        <dsp:cNvPr id="0" name=""/>
        <dsp:cNvSpPr/>
      </dsp:nvSpPr>
      <dsp:spPr>
        <a:xfrm>
          <a:off x="1221537" y="3752065"/>
          <a:ext cx="3099593" cy="210568"/>
        </a:xfrm>
        <a:prstGeom prst="rect">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2844D5-430B-4582-941C-DBB516518ECA}">
      <dsp:nvSpPr>
        <dsp:cNvPr id="0" name=""/>
        <dsp:cNvSpPr/>
      </dsp:nvSpPr>
      <dsp:spPr>
        <a:xfrm>
          <a:off x="741460" y="3512026"/>
          <a:ext cx="2339654" cy="1403792"/>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Asesor registra incidente de reclamación o queja en portal.</a:t>
          </a:r>
        </a:p>
      </dsp:txBody>
      <dsp:txXfrm>
        <a:off x="782576" y="3553142"/>
        <a:ext cx="2257422" cy="1321560"/>
      </dsp:txXfrm>
    </dsp:sp>
    <dsp:sp modelId="{C668E52D-4153-4D03-ADFA-6ED4EF64A3DD}">
      <dsp:nvSpPr>
        <dsp:cNvPr id="0" name=""/>
        <dsp:cNvSpPr/>
      </dsp:nvSpPr>
      <dsp:spPr>
        <a:xfrm rot="16200000">
          <a:off x="3455907" y="2874694"/>
          <a:ext cx="1742594" cy="210568"/>
        </a:xfrm>
        <a:prstGeom prst="rect">
          <a:avLst/>
        </a:prstGeom>
        <a:solidFill>
          <a:schemeClr val="accent4">
            <a:hueOff val="7350668"/>
            <a:satOff val="-30583"/>
            <a:lumOff val="72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F1950D-5DD2-44E1-B5DF-7926356BED85}">
      <dsp:nvSpPr>
        <dsp:cNvPr id="0" name=""/>
        <dsp:cNvSpPr/>
      </dsp:nvSpPr>
      <dsp:spPr>
        <a:xfrm>
          <a:off x="3853200" y="3512026"/>
          <a:ext cx="2339654" cy="1403792"/>
        </a:xfrm>
        <a:prstGeom prst="roundRect">
          <a:avLst>
            <a:gd name="adj" fmla="val 10000"/>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Asesor redacta y entrega la carta firmada por la persona encargada.</a:t>
          </a:r>
        </a:p>
      </dsp:txBody>
      <dsp:txXfrm>
        <a:off x="3894316" y="3553142"/>
        <a:ext cx="2257422" cy="1321560"/>
      </dsp:txXfrm>
    </dsp:sp>
    <dsp:sp modelId="{C5E5A56D-A277-489B-9A29-E59B610FA77C}">
      <dsp:nvSpPr>
        <dsp:cNvPr id="0" name=""/>
        <dsp:cNvSpPr/>
      </dsp:nvSpPr>
      <dsp:spPr>
        <a:xfrm rot="16200000">
          <a:off x="3455907" y="1119954"/>
          <a:ext cx="1742594" cy="210568"/>
        </a:xfrm>
        <a:prstGeom prst="rect">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02D6C8-183D-4CE6-B782-570F34AB13EB}">
      <dsp:nvSpPr>
        <dsp:cNvPr id="0" name=""/>
        <dsp:cNvSpPr/>
      </dsp:nvSpPr>
      <dsp:spPr>
        <a:xfrm>
          <a:off x="3853200" y="1757285"/>
          <a:ext cx="2339654" cy="1403792"/>
        </a:xfrm>
        <a:prstGeom prst="roundRect">
          <a:avLst>
            <a:gd name="adj" fmla="val 10000"/>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Asesor</a:t>
          </a:r>
          <a:r>
            <a:rPr lang="es-ES" sz="1800" kern="1200" baseline="0" dirty="0">
              <a:latin typeface="Arial" panose="020B0604020202020204" pitchFamily="34" charset="0"/>
              <a:cs typeface="Arial" panose="020B0604020202020204" pitchFamily="34" charset="0"/>
            </a:rPr>
            <a:t> adjunta los documentos al portal.</a:t>
          </a:r>
          <a:endParaRPr lang="es-ES" sz="1800" kern="1200" dirty="0">
            <a:latin typeface="Arial" panose="020B0604020202020204" pitchFamily="34" charset="0"/>
            <a:cs typeface="Arial" panose="020B0604020202020204" pitchFamily="34" charset="0"/>
          </a:endParaRPr>
        </a:p>
      </dsp:txBody>
      <dsp:txXfrm>
        <a:off x="3894316" y="1798401"/>
        <a:ext cx="2257422" cy="1321560"/>
      </dsp:txXfrm>
    </dsp:sp>
    <dsp:sp modelId="{26105282-E53B-48DF-9625-EE9FB6CC3A44}">
      <dsp:nvSpPr>
        <dsp:cNvPr id="0" name=""/>
        <dsp:cNvSpPr/>
      </dsp:nvSpPr>
      <dsp:spPr>
        <a:xfrm>
          <a:off x="3853200" y="2545"/>
          <a:ext cx="2339654" cy="1403792"/>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Asesor cierra el incidente luego de adjuntar los documentos en portal.</a:t>
          </a:r>
        </a:p>
      </dsp:txBody>
      <dsp:txXfrm>
        <a:off x="3894316" y="43661"/>
        <a:ext cx="2257422" cy="132156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3242A-864E-4E23-A945-DC59F233042B}" type="datetimeFigureOut">
              <a:rPr lang="es-PE" smtClean="0"/>
              <a:t>15/10/2017</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9D4EF-6E94-47D1-8528-013D1D9362D1}" type="slidenum">
              <a:rPr lang="es-PE" smtClean="0"/>
              <a:t>‹Nº›</a:t>
            </a:fld>
            <a:endParaRPr lang="es-PE"/>
          </a:p>
        </p:txBody>
      </p:sp>
    </p:spTree>
    <p:extLst>
      <p:ext uri="{BB962C8B-B14F-4D97-AF65-F5344CB8AC3E}">
        <p14:creationId xmlns:p14="http://schemas.microsoft.com/office/powerpoint/2010/main" val="289509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a:p>
        </p:txBody>
      </p:sp>
      <p:sp>
        <p:nvSpPr>
          <p:cNvPr id="4" name="Marcador de número de diapositiva 3"/>
          <p:cNvSpPr>
            <a:spLocks noGrp="1"/>
          </p:cNvSpPr>
          <p:nvPr>
            <p:ph type="sldNum" sz="quarter" idx="10"/>
          </p:nvPr>
        </p:nvSpPr>
        <p:spPr/>
        <p:txBody>
          <a:bodyPr/>
          <a:lstStyle/>
          <a:p>
            <a:fld id="{8879D4EF-6E94-47D1-8528-013D1D9362D1}" type="slidenum">
              <a:rPr lang="es-PE" smtClean="0"/>
              <a:t>2</a:t>
            </a:fld>
            <a:endParaRPr lang="es-PE"/>
          </a:p>
        </p:txBody>
      </p:sp>
    </p:spTree>
    <p:extLst>
      <p:ext uri="{BB962C8B-B14F-4D97-AF65-F5344CB8AC3E}">
        <p14:creationId xmlns:p14="http://schemas.microsoft.com/office/powerpoint/2010/main" val="1274212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ulo y Tema">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281713" y="2718154"/>
            <a:ext cx="7536213" cy="859103"/>
          </a:xfrm>
          <a:prstGeom prst="rect">
            <a:avLst/>
          </a:prstGeom>
        </p:spPr>
        <p:txBody>
          <a:bodyPr anchor="ctr"/>
          <a:lstStyle>
            <a:lvl1pPr algn="ctr">
              <a:defRPr sz="6000" b="1">
                <a:solidFill>
                  <a:schemeClr val="tx1">
                    <a:lumMod val="85000"/>
                    <a:lumOff val="15000"/>
                  </a:schemeClr>
                </a:solidFill>
                <a:latin typeface="Corbel" panose="020B0503020204020204" pitchFamily="34" charset="0"/>
              </a:defRPr>
            </a:lvl1pPr>
          </a:lstStyle>
          <a:p>
            <a:r>
              <a:rPr lang="es-ES" dirty="0"/>
              <a:t>Título</a:t>
            </a:r>
            <a:endParaRPr lang="es-PE" dirty="0"/>
          </a:p>
        </p:txBody>
      </p:sp>
      <p:sp>
        <p:nvSpPr>
          <p:cNvPr id="3" name="Subtítulo 2"/>
          <p:cNvSpPr>
            <a:spLocks noGrp="1"/>
          </p:cNvSpPr>
          <p:nvPr>
            <p:ph type="subTitle" idx="1" hasCustomPrompt="1"/>
          </p:nvPr>
        </p:nvSpPr>
        <p:spPr>
          <a:xfrm>
            <a:off x="4281713" y="3556000"/>
            <a:ext cx="7536213" cy="595774"/>
          </a:xfrm>
          <a:prstGeom prst="rect">
            <a:avLst/>
          </a:prstGeom>
        </p:spPr>
        <p:txBody>
          <a:bodyPr anchor="ctr">
            <a:normAutofit/>
          </a:bodyPr>
          <a:lstStyle>
            <a:lvl1pPr marL="0" indent="0" algn="ctr">
              <a:buNone/>
              <a:defRPr sz="4400" b="0">
                <a:solidFill>
                  <a:schemeClr val="tx1">
                    <a:lumMod val="65000"/>
                    <a:lumOff val="3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Tema</a:t>
            </a:r>
            <a:endParaRPr lang="es-PE"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996" y="5894287"/>
            <a:ext cx="2311021" cy="941741"/>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151" y="6010403"/>
            <a:ext cx="1652734" cy="709507"/>
          </a:xfrm>
          <a:prstGeom prst="rect">
            <a:avLst/>
          </a:prstGeom>
        </p:spPr>
      </p:pic>
    </p:spTree>
    <p:extLst>
      <p:ext uri="{BB962C8B-B14F-4D97-AF65-F5344CB8AC3E}">
        <p14:creationId xmlns:p14="http://schemas.microsoft.com/office/powerpoint/2010/main" val="164853803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281713" y="2999449"/>
            <a:ext cx="7536213" cy="859103"/>
          </a:xfrm>
          <a:prstGeom prst="rect">
            <a:avLst/>
          </a:prstGeom>
        </p:spPr>
        <p:txBody>
          <a:bodyPr anchor="ctr"/>
          <a:lstStyle>
            <a:lvl1pPr algn="ctr">
              <a:defRPr sz="6000" b="1">
                <a:solidFill>
                  <a:schemeClr val="tx1">
                    <a:lumMod val="85000"/>
                    <a:lumOff val="15000"/>
                  </a:schemeClr>
                </a:solidFill>
                <a:latin typeface="Corbel" panose="020B0503020204020204" pitchFamily="34" charset="0"/>
              </a:defRPr>
            </a:lvl1pPr>
          </a:lstStyle>
          <a:p>
            <a:r>
              <a:rPr lang="es-ES" dirty="0"/>
              <a:t>Título</a:t>
            </a:r>
            <a:endParaRPr lang="es-PE"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996" y="5894287"/>
            <a:ext cx="2311021" cy="9417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151" y="6010403"/>
            <a:ext cx="1652734" cy="709507"/>
          </a:xfrm>
          <a:prstGeom prst="rect">
            <a:avLst/>
          </a:prstGeom>
        </p:spPr>
      </p:pic>
    </p:spTree>
    <p:extLst>
      <p:ext uri="{BB962C8B-B14F-4D97-AF65-F5344CB8AC3E}">
        <p14:creationId xmlns:p14="http://schemas.microsoft.com/office/powerpoint/2010/main" val="263982600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ular y Texto">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1157515" y="494619"/>
            <a:ext cx="10196285" cy="546326"/>
          </a:xfrm>
          <a:prstGeom prst="rect">
            <a:avLst/>
          </a:prstGeom>
        </p:spPr>
        <p:txBody>
          <a:bodyPr anchor="ctr"/>
          <a:lstStyle>
            <a:lvl1pPr>
              <a:defRPr sz="4000">
                <a:solidFill>
                  <a:srgbClr val="8DC63F"/>
                </a:solidFill>
                <a:latin typeface="+mn-lt"/>
              </a:defRPr>
            </a:lvl1pPr>
          </a:lstStyle>
          <a:p>
            <a:r>
              <a:rPr lang="es-ES"/>
              <a:t>Haga clic para modificar el estilo de título del patrón</a:t>
            </a:r>
            <a:endParaRPr lang="es-PE" dirty="0"/>
          </a:p>
        </p:txBody>
      </p:sp>
      <p:sp>
        <p:nvSpPr>
          <p:cNvPr id="3" name="Marcador de contenido 2"/>
          <p:cNvSpPr>
            <a:spLocks noGrp="1"/>
          </p:cNvSpPr>
          <p:nvPr>
            <p:ph idx="1" hasCustomPrompt="1"/>
          </p:nvPr>
        </p:nvSpPr>
        <p:spPr>
          <a:xfrm>
            <a:off x="838200" y="1274082"/>
            <a:ext cx="10515600" cy="4351338"/>
          </a:xfrm>
          <a:prstGeom prst="rect">
            <a:avLst/>
          </a:prstGeom>
        </p:spPr>
        <p:txBody>
          <a:bodyPr/>
          <a:lstStyle>
            <a:lvl1pPr marL="0" indent="0">
              <a:buNone/>
              <a:defRPr sz="1800">
                <a:solidFill>
                  <a:srgbClr val="5856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Texto</a:t>
            </a:r>
            <a:endParaRPr lang="es-PE" dirty="0"/>
          </a:p>
        </p:txBody>
      </p:sp>
      <p:sp>
        <p:nvSpPr>
          <p:cNvPr id="6" name="Marcador de número de diapositiva 5"/>
          <p:cNvSpPr>
            <a:spLocks noGrp="1"/>
          </p:cNvSpPr>
          <p:nvPr>
            <p:ph type="sldNum" sz="quarter" idx="12"/>
          </p:nvPr>
        </p:nvSpPr>
        <p:spPr/>
        <p:txBody>
          <a:bodyPr/>
          <a:lstStyle/>
          <a:p>
            <a:fld id="{311D10DB-C6DC-4D1D-AB01-35490902C070}" type="slidenum">
              <a:rPr lang="es-PE" smtClean="0"/>
              <a:t>‹Nº›</a:t>
            </a:fld>
            <a:endParaRPr lang="es-PE"/>
          </a:p>
        </p:txBody>
      </p:sp>
      <p:pic>
        <p:nvPicPr>
          <p:cNvPr id="7" name="Imagen 6"/>
          <p:cNvPicPr>
            <a:picLocks noChangeAspect="1"/>
          </p:cNvPicPr>
          <p:nvPr/>
        </p:nvPicPr>
        <p:blipFill>
          <a:blip r:embed="rId3"/>
          <a:stretch>
            <a:fillRect/>
          </a:stretch>
        </p:blipFill>
        <p:spPr>
          <a:xfrm>
            <a:off x="611188" y="555315"/>
            <a:ext cx="406400" cy="424934"/>
          </a:xfrm>
          <a:prstGeom prst="rect">
            <a:avLst/>
          </a:prstGeom>
        </p:spPr>
      </p:pic>
    </p:spTree>
    <p:extLst>
      <p:ext uri="{BB962C8B-B14F-4D97-AF65-F5344CB8AC3E}">
        <p14:creationId xmlns:p14="http://schemas.microsoft.com/office/powerpoint/2010/main" val="712146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ular">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1157515" y="494619"/>
            <a:ext cx="10196285" cy="546326"/>
          </a:xfrm>
          <a:prstGeom prst="rect">
            <a:avLst/>
          </a:prstGeom>
        </p:spPr>
        <p:txBody>
          <a:bodyPr anchor="ctr"/>
          <a:lstStyle>
            <a:lvl1pPr>
              <a:defRPr sz="4000">
                <a:solidFill>
                  <a:srgbClr val="8DC63F"/>
                </a:solidFill>
                <a:latin typeface="+mn-lt"/>
              </a:defRPr>
            </a:lvl1pPr>
          </a:lstStyle>
          <a:p>
            <a:r>
              <a:rPr lang="es-ES"/>
              <a:t>Haga clic para modificar el estilo de título del patrón</a:t>
            </a:r>
            <a:endParaRPr lang="es-PE" dirty="0"/>
          </a:p>
        </p:txBody>
      </p:sp>
      <p:sp>
        <p:nvSpPr>
          <p:cNvPr id="6" name="Marcador de número de diapositiva 5"/>
          <p:cNvSpPr>
            <a:spLocks noGrp="1"/>
          </p:cNvSpPr>
          <p:nvPr>
            <p:ph type="sldNum" sz="quarter" idx="12"/>
          </p:nvPr>
        </p:nvSpPr>
        <p:spPr/>
        <p:txBody>
          <a:bodyPr/>
          <a:lstStyle/>
          <a:p>
            <a:fld id="{311D10DB-C6DC-4D1D-AB01-35490902C070}" type="slidenum">
              <a:rPr lang="es-PE" smtClean="0"/>
              <a:t>‹Nº›</a:t>
            </a:fld>
            <a:endParaRPr lang="es-PE"/>
          </a:p>
        </p:txBody>
      </p:sp>
      <p:pic>
        <p:nvPicPr>
          <p:cNvPr id="7" name="Imagen 6"/>
          <p:cNvPicPr>
            <a:picLocks noChangeAspect="1"/>
          </p:cNvPicPr>
          <p:nvPr/>
        </p:nvPicPr>
        <p:blipFill>
          <a:blip r:embed="rId3"/>
          <a:stretch>
            <a:fillRect/>
          </a:stretch>
        </p:blipFill>
        <p:spPr>
          <a:xfrm>
            <a:off x="611188" y="555315"/>
            <a:ext cx="406400" cy="424934"/>
          </a:xfrm>
          <a:prstGeom prst="rect">
            <a:avLst/>
          </a:prstGeom>
        </p:spPr>
      </p:pic>
    </p:spTree>
    <p:extLst>
      <p:ext uri="{BB962C8B-B14F-4D97-AF65-F5344CB8AC3E}">
        <p14:creationId xmlns:p14="http://schemas.microsoft.com/office/powerpoint/2010/main" val="368222058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bjeto">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11D10DB-C6DC-4D1D-AB01-35490902C070}" type="slidenum">
              <a:rPr lang="es-PE" smtClean="0"/>
              <a:t>‹Nº›</a:t>
            </a:fld>
            <a:endParaRPr lang="es-PE"/>
          </a:p>
        </p:txBody>
      </p:sp>
      <p:pic>
        <p:nvPicPr>
          <p:cNvPr id="7" name="Imagen 6"/>
          <p:cNvPicPr>
            <a:picLocks noChangeAspect="1"/>
          </p:cNvPicPr>
          <p:nvPr/>
        </p:nvPicPr>
        <p:blipFill>
          <a:blip r:embed="rId3"/>
          <a:stretch>
            <a:fillRect/>
          </a:stretch>
        </p:blipFill>
        <p:spPr>
          <a:xfrm>
            <a:off x="611188" y="555315"/>
            <a:ext cx="406400" cy="424934"/>
          </a:xfrm>
          <a:prstGeom prst="rect">
            <a:avLst/>
          </a:prstGeom>
        </p:spPr>
      </p:pic>
    </p:spTree>
    <p:extLst>
      <p:ext uri="{BB962C8B-B14F-4D97-AF65-F5344CB8AC3E}">
        <p14:creationId xmlns:p14="http://schemas.microsoft.com/office/powerpoint/2010/main" val="323308607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11D10DB-C6DC-4D1D-AB01-35490902C070}" type="slidenum">
              <a:rPr lang="es-PE" smtClean="0"/>
              <a:t>‹Nº›</a:t>
            </a:fld>
            <a:endParaRPr lang="es-PE"/>
          </a:p>
        </p:txBody>
      </p:sp>
    </p:spTree>
    <p:extLst>
      <p:ext uri="{BB962C8B-B14F-4D97-AF65-F5344CB8AC3E}">
        <p14:creationId xmlns:p14="http://schemas.microsoft.com/office/powerpoint/2010/main" val="425927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Diapositiva de título">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11D10DB-C6DC-4D1D-AB01-35490902C070}" type="slidenum">
              <a:rPr lang="es-PE" smtClean="0"/>
              <a:t>‹Nº›</a:t>
            </a:fld>
            <a:endParaRPr lang="es-PE"/>
          </a:p>
        </p:txBody>
      </p:sp>
    </p:spTree>
    <p:extLst>
      <p:ext uri="{BB962C8B-B14F-4D97-AF65-F5344CB8AC3E}">
        <p14:creationId xmlns:p14="http://schemas.microsoft.com/office/powerpoint/2010/main" val="38887195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66332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4724400" y="6560456"/>
            <a:ext cx="2743200" cy="233589"/>
          </a:xfrm>
          <a:prstGeom prst="rect">
            <a:avLst/>
          </a:prstGeom>
        </p:spPr>
        <p:txBody>
          <a:bodyPr vert="horz" lIns="91440" tIns="45720" rIns="91440" bIns="45720" rtlCol="0" anchor="ctr"/>
          <a:lstStyle>
            <a:lvl1pPr algn="ctr">
              <a:defRPr sz="1400" b="1" i="1">
                <a:solidFill>
                  <a:schemeClr val="bg1"/>
                </a:solidFill>
              </a:defRPr>
            </a:lvl1pPr>
          </a:lstStyle>
          <a:p>
            <a:fld id="{311D10DB-C6DC-4D1D-AB01-35490902C070}" type="slidenum">
              <a:rPr lang="es-PE" smtClean="0"/>
              <a:t>‹Nº›</a:t>
            </a:fld>
            <a:endParaRPr lang="es-PE"/>
          </a:p>
        </p:txBody>
      </p:sp>
    </p:spTree>
    <p:extLst>
      <p:ext uri="{BB962C8B-B14F-4D97-AF65-F5344CB8AC3E}">
        <p14:creationId xmlns:p14="http://schemas.microsoft.com/office/powerpoint/2010/main" val="26034346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9.png"/><Relationship Id="rId5" Type="http://schemas.microsoft.com/office/2007/relationships/hdphoto" Target="../media/hdphoto11.wdp"/><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0.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diagramLayout" Target="../diagrams/layout5.xml"/><Relationship Id="rId7" Type="http://schemas.openxmlformats.org/officeDocument/2006/relationships/image" Target="../media/image32.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emf"/><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8.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microsoft.com/office/2007/relationships/hdphoto" Target="../media/hdphoto22.wdp"/><Relationship Id="rId3" Type="http://schemas.microsoft.com/office/2007/relationships/hdphoto" Target="../media/hdphoto20.wdp"/><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1.jpeg"/><Relationship Id="rId5" Type="http://schemas.microsoft.com/office/2007/relationships/hdphoto" Target="../media/hdphoto21.wdp"/><Relationship Id="rId4" Type="http://schemas.openxmlformats.org/officeDocument/2006/relationships/image" Target="../media/image50.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diagramLayout" Target="../diagrams/layout6.xml"/><Relationship Id="rId7" Type="http://schemas.openxmlformats.org/officeDocument/2006/relationships/image" Target="../media/image32.pn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5.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4.xml"/><Relationship Id="rId5" Type="http://schemas.microsoft.com/office/2007/relationships/hdphoto" Target="../media/hdphoto7.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microsoft.com/office/2007/relationships/hdphoto" Target="../media/hdphoto10.wdp"/><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email">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CuadroTexto 14"/>
          <p:cNvSpPr txBox="1">
            <a:spLocks noChangeArrowheads="1"/>
          </p:cNvSpPr>
          <p:nvPr/>
        </p:nvSpPr>
        <p:spPr>
          <a:xfrm>
            <a:off x="281930" y="212277"/>
            <a:ext cx="8998654" cy="2554545"/>
          </a:xfrm>
          <a:prstGeom prst="rect">
            <a:avLst/>
          </a:prstGeom>
          <a:noFill/>
          <a:ln>
            <a:noFill/>
          </a:ln>
        </p:spPr>
        <p:txBody>
          <a:bodyPr vert="horz" wrap="square" rtlCol="0">
            <a:spAutoFit/>
          </a:bodyPr>
          <a:lstStyle/>
          <a:p>
            <a:r>
              <a:rPr lang="es-ES" sz="7200" b="1" i="1" dirty="0">
                <a:solidFill>
                  <a:schemeClr val="bg1"/>
                </a:solidFill>
                <a:effectLst>
                  <a:outerShdw blurRad="38100" dist="38100" dir="2700000" algn="tl">
                    <a:srgbClr val="000000">
                      <a:alpha val="43137"/>
                    </a:srgbClr>
                  </a:outerShdw>
                </a:effectLst>
                <a:latin typeface="Arial"/>
              </a:rPr>
              <a:t>Libro de </a:t>
            </a:r>
          </a:p>
          <a:p>
            <a:r>
              <a:rPr lang="es-ES" sz="8800" b="1" i="1" dirty="0">
                <a:solidFill>
                  <a:srgbClr val="FF6702"/>
                </a:solidFill>
                <a:effectLst>
                  <a:outerShdw blurRad="38100" dist="38100" dir="2700000" algn="tl">
                    <a:srgbClr val="000000">
                      <a:alpha val="43137"/>
                    </a:srgbClr>
                  </a:outerShdw>
                </a:effectLst>
                <a:latin typeface="Arial"/>
              </a:rPr>
              <a:t>reclamaciones_</a:t>
            </a: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237" y="5491562"/>
            <a:ext cx="3138055" cy="1278757"/>
          </a:xfrm>
          <a:prstGeom prst="rect">
            <a:avLst/>
          </a:prstGeom>
        </p:spPr>
      </p:pic>
    </p:spTree>
    <p:extLst>
      <p:ext uri="{BB962C8B-B14F-4D97-AF65-F5344CB8AC3E}">
        <p14:creationId xmlns:p14="http://schemas.microsoft.com/office/powerpoint/2010/main" val="30306467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upo 43"/>
          <p:cNvGrpSpPr/>
          <p:nvPr/>
        </p:nvGrpSpPr>
        <p:grpSpPr>
          <a:xfrm>
            <a:off x="770961" y="6036482"/>
            <a:ext cx="3160756" cy="338554"/>
            <a:chOff x="828158" y="3594466"/>
            <a:chExt cx="3160756" cy="338554"/>
          </a:xfrm>
        </p:grpSpPr>
        <p:pic>
          <p:nvPicPr>
            <p:cNvPr id="32" name="Picture 2" descr="http://www.comunicamente.it/sas/wp-content/uploads/2013/02/asterisco-logo-CM-sa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8158" y="3668968"/>
              <a:ext cx="193417" cy="193417"/>
            </a:xfrm>
            <a:prstGeom prst="rect">
              <a:avLst/>
            </a:prstGeom>
            <a:noFill/>
            <a:extLst>
              <a:ext uri="{909E8E84-426E-40DD-AFC4-6F175D3DCCD1}">
                <a14:hiddenFill xmlns:a14="http://schemas.microsoft.com/office/drawing/2010/main">
                  <a:solidFill>
                    <a:srgbClr val="FFFFFF"/>
                  </a:solidFill>
                </a14:hiddenFill>
              </a:ext>
            </a:extLst>
          </p:spPr>
        </p:pic>
        <p:sp>
          <p:nvSpPr>
            <p:cNvPr id="33" name="CuadroTexto 32"/>
            <p:cNvSpPr txBox="1"/>
            <p:nvPr/>
          </p:nvSpPr>
          <p:spPr>
            <a:xfrm>
              <a:off x="1063113" y="3594466"/>
              <a:ext cx="2925801" cy="338554"/>
            </a:xfrm>
            <a:prstGeom prst="rect">
              <a:avLst/>
            </a:prstGeom>
            <a:noFill/>
          </p:spPr>
          <p:txBody>
            <a:bodyPr wrap="none" rtlCol="0">
              <a:spAutoFit/>
            </a:bodyPr>
            <a:lstStyle/>
            <a:p>
              <a:r>
                <a:rPr lang="es-ES" sz="1600" b="1" dirty="0">
                  <a:solidFill>
                    <a:srgbClr val="0154A0"/>
                  </a:solidFill>
                  <a:latin typeface="Arial" panose="020B0604020202020204" pitchFamily="34" charset="0"/>
                  <a:cs typeface="Arial" panose="020B0604020202020204" pitchFamily="34" charset="0"/>
                </a:rPr>
                <a:t>3. Detalle de la reclamación.</a:t>
              </a:r>
            </a:p>
          </p:txBody>
        </p:sp>
      </p:grpSp>
      <p:grpSp>
        <p:nvGrpSpPr>
          <p:cNvPr id="45" name="Grupo 44"/>
          <p:cNvGrpSpPr/>
          <p:nvPr/>
        </p:nvGrpSpPr>
        <p:grpSpPr>
          <a:xfrm>
            <a:off x="4078292" y="6036482"/>
            <a:ext cx="2840027" cy="338554"/>
            <a:chOff x="828158" y="3996219"/>
            <a:chExt cx="2840027" cy="338554"/>
          </a:xfrm>
        </p:grpSpPr>
        <p:pic>
          <p:nvPicPr>
            <p:cNvPr id="34" name="Picture 2" descr="http://www.comunicamente.it/sas/wp-content/uploads/2013/02/asterisco-logo-CM-sa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8158" y="4070721"/>
              <a:ext cx="193417" cy="193417"/>
            </a:xfrm>
            <a:prstGeom prst="rect">
              <a:avLst/>
            </a:prstGeom>
            <a:noFill/>
            <a:extLst>
              <a:ext uri="{909E8E84-426E-40DD-AFC4-6F175D3DCCD1}">
                <a14:hiddenFill xmlns:a14="http://schemas.microsoft.com/office/drawing/2010/main">
                  <a:solidFill>
                    <a:srgbClr val="FFFFFF"/>
                  </a:solidFill>
                </a14:hiddenFill>
              </a:ext>
            </a:extLst>
          </p:spPr>
        </p:pic>
        <p:sp>
          <p:nvSpPr>
            <p:cNvPr id="35" name="CuadroTexto 34"/>
            <p:cNvSpPr txBox="1"/>
            <p:nvPr/>
          </p:nvSpPr>
          <p:spPr>
            <a:xfrm>
              <a:off x="1063113" y="3996219"/>
              <a:ext cx="2605072" cy="338554"/>
            </a:xfrm>
            <a:prstGeom prst="rect">
              <a:avLst/>
            </a:prstGeom>
            <a:noFill/>
          </p:spPr>
          <p:txBody>
            <a:bodyPr wrap="none" rtlCol="0">
              <a:spAutoFit/>
            </a:bodyPr>
            <a:lstStyle/>
            <a:p>
              <a:r>
                <a:rPr lang="es-ES" sz="1600" b="1" dirty="0">
                  <a:solidFill>
                    <a:srgbClr val="0154A0"/>
                  </a:solidFill>
                  <a:latin typeface="Arial" panose="020B0604020202020204" pitchFamily="34" charset="0"/>
                  <a:cs typeface="Arial" panose="020B0604020202020204" pitchFamily="34" charset="0"/>
                </a:rPr>
                <a:t>4. Firma del consumidor.</a:t>
              </a:r>
            </a:p>
          </p:txBody>
        </p:sp>
      </p:grpSp>
      <p:grpSp>
        <p:nvGrpSpPr>
          <p:cNvPr id="46" name="Grupo 45"/>
          <p:cNvGrpSpPr/>
          <p:nvPr/>
        </p:nvGrpSpPr>
        <p:grpSpPr>
          <a:xfrm>
            <a:off x="6959857" y="6036482"/>
            <a:ext cx="4368074" cy="338554"/>
            <a:chOff x="828158" y="4390372"/>
            <a:chExt cx="4368074" cy="338554"/>
          </a:xfrm>
        </p:grpSpPr>
        <p:pic>
          <p:nvPicPr>
            <p:cNvPr id="36" name="Picture 2" descr="http://www.comunicamente.it/sas/wp-content/uploads/2013/02/asterisco-logo-CM-sa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8158" y="4464874"/>
              <a:ext cx="193417" cy="193417"/>
            </a:xfrm>
            <a:prstGeom prst="rect">
              <a:avLst/>
            </a:prstGeom>
            <a:noFill/>
            <a:extLst>
              <a:ext uri="{909E8E84-426E-40DD-AFC4-6F175D3DCCD1}">
                <a14:hiddenFill xmlns:a14="http://schemas.microsoft.com/office/drawing/2010/main">
                  <a:solidFill>
                    <a:srgbClr val="FFFFFF"/>
                  </a:solidFill>
                </a14:hiddenFill>
              </a:ext>
            </a:extLst>
          </p:spPr>
        </p:pic>
        <p:sp>
          <p:nvSpPr>
            <p:cNvPr id="37" name="CuadroTexto 36"/>
            <p:cNvSpPr txBox="1"/>
            <p:nvPr/>
          </p:nvSpPr>
          <p:spPr>
            <a:xfrm>
              <a:off x="1063113" y="4390372"/>
              <a:ext cx="4133119" cy="338554"/>
            </a:xfrm>
            <a:prstGeom prst="rect">
              <a:avLst/>
            </a:prstGeom>
            <a:noFill/>
          </p:spPr>
          <p:txBody>
            <a:bodyPr wrap="none" rtlCol="0">
              <a:spAutoFit/>
            </a:bodyPr>
            <a:lstStyle/>
            <a:p>
              <a:r>
                <a:rPr lang="es-ES" sz="1600" b="1" dirty="0">
                  <a:solidFill>
                    <a:srgbClr val="0154A0"/>
                  </a:solidFill>
                  <a:latin typeface="Arial" panose="020B0604020202020204" pitchFamily="34" charset="0"/>
                  <a:cs typeface="Arial" panose="020B0604020202020204" pitchFamily="34" charset="0"/>
                </a:rPr>
                <a:t>5. Acciones adoptadas por el proveedor.</a:t>
              </a:r>
            </a:p>
          </p:txBody>
        </p:sp>
      </p:grpSp>
      <p:grpSp>
        <p:nvGrpSpPr>
          <p:cNvPr id="4" name="Grupo 3"/>
          <p:cNvGrpSpPr/>
          <p:nvPr/>
        </p:nvGrpSpPr>
        <p:grpSpPr>
          <a:xfrm>
            <a:off x="3177538" y="1304453"/>
            <a:ext cx="8705660" cy="4475019"/>
            <a:chOff x="1833647" y="1330280"/>
            <a:chExt cx="8705660" cy="4475019"/>
          </a:xfrm>
        </p:grpSpPr>
        <p:pic>
          <p:nvPicPr>
            <p:cNvPr id="22" name="Imagen 21"/>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404440" y="1330280"/>
              <a:ext cx="7531468" cy="4475019"/>
            </a:xfrm>
            <a:prstGeom prst="roundRect">
              <a:avLst>
                <a:gd name="adj" fmla="val 4395"/>
              </a:avLst>
            </a:prstGeom>
            <a:ln>
              <a:solidFill>
                <a:srgbClr val="0154A0"/>
              </a:solidFill>
            </a:ln>
          </p:spPr>
        </p:pic>
        <p:grpSp>
          <p:nvGrpSpPr>
            <p:cNvPr id="40" name="Grupo 39"/>
            <p:cNvGrpSpPr/>
            <p:nvPr/>
          </p:nvGrpSpPr>
          <p:grpSpPr>
            <a:xfrm>
              <a:off x="1833647" y="1357990"/>
              <a:ext cx="548338" cy="1821857"/>
              <a:chOff x="5514184" y="3153764"/>
              <a:chExt cx="548338" cy="1273154"/>
            </a:xfrm>
          </p:grpSpPr>
          <p:sp>
            <p:nvSpPr>
              <p:cNvPr id="12" name="Left Brace 14"/>
              <p:cNvSpPr/>
              <p:nvPr/>
            </p:nvSpPr>
            <p:spPr>
              <a:xfrm>
                <a:off x="5912725" y="3153764"/>
                <a:ext cx="149797" cy="1273154"/>
              </a:xfrm>
              <a:prstGeom prst="leftBrace">
                <a:avLst/>
              </a:prstGeom>
              <a:ln w="28575">
                <a:solidFill>
                  <a:srgbClr val="FF670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200">
                  <a:solidFill>
                    <a:srgbClr val="FF6702"/>
                  </a:solidFill>
                  <a:latin typeface="Arial" pitchFamily="34" charset="0"/>
                  <a:cs typeface="Arial" pitchFamily="34" charset="0"/>
                </a:endParaRPr>
              </a:p>
            </p:txBody>
          </p:sp>
          <p:sp>
            <p:nvSpPr>
              <p:cNvPr id="25" name="CuadroTexto 24"/>
              <p:cNvSpPr txBox="1"/>
              <p:nvPr/>
            </p:nvSpPr>
            <p:spPr>
              <a:xfrm>
                <a:off x="5514184" y="3577061"/>
                <a:ext cx="312906" cy="369332"/>
              </a:xfrm>
              <a:prstGeom prst="rect">
                <a:avLst/>
              </a:prstGeom>
              <a:noFill/>
            </p:spPr>
            <p:txBody>
              <a:bodyPr wrap="none" rtlCol="0">
                <a:spAutoFit/>
              </a:bodyPr>
              <a:lstStyle/>
              <a:p>
                <a:r>
                  <a:rPr lang="es-ES" b="1" dirty="0">
                    <a:solidFill>
                      <a:srgbClr val="0154A0"/>
                    </a:solidFill>
                    <a:latin typeface="Arial" panose="020B0604020202020204" pitchFamily="34" charset="0"/>
                    <a:cs typeface="Arial" panose="020B0604020202020204" pitchFamily="34" charset="0"/>
                  </a:rPr>
                  <a:t>3</a:t>
                </a:r>
              </a:p>
            </p:txBody>
          </p:sp>
        </p:grpSp>
        <p:grpSp>
          <p:nvGrpSpPr>
            <p:cNvPr id="38" name="Grupo 37"/>
            <p:cNvGrpSpPr/>
            <p:nvPr/>
          </p:nvGrpSpPr>
          <p:grpSpPr>
            <a:xfrm>
              <a:off x="9958361" y="3567789"/>
              <a:ext cx="580946" cy="714375"/>
              <a:chOff x="11085128" y="3714819"/>
              <a:chExt cx="580946" cy="714375"/>
            </a:xfrm>
          </p:grpSpPr>
          <p:sp>
            <p:nvSpPr>
              <p:cNvPr id="10" name="Right Brace 12"/>
              <p:cNvSpPr/>
              <p:nvPr/>
            </p:nvSpPr>
            <p:spPr>
              <a:xfrm>
                <a:off x="11085128" y="3714819"/>
                <a:ext cx="168044" cy="714375"/>
              </a:xfrm>
              <a:prstGeom prst="rightBrace">
                <a:avLst/>
              </a:prstGeom>
              <a:ln w="28575">
                <a:solidFill>
                  <a:srgbClr val="FF670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200">
                  <a:solidFill>
                    <a:srgbClr val="FF6702"/>
                  </a:solidFill>
                  <a:latin typeface="Arial" pitchFamily="34" charset="0"/>
                  <a:cs typeface="Arial" pitchFamily="34" charset="0"/>
                </a:endParaRPr>
              </a:p>
            </p:txBody>
          </p:sp>
          <p:sp>
            <p:nvSpPr>
              <p:cNvPr id="26" name="CuadroTexto 25"/>
              <p:cNvSpPr txBox="1"/>
              <p:nvPr/>
            </p:nvSpPr>
            <p:spPr>
              <a:xfrm>
                <a:off x="11353168" y="3887340"/>
                <a:ext cx="312906" cy="369332"/>
              </a:xfrm>
              <a:prstGeom prst="rect">
                <a:avLst/>
              </a:prstGeom>
              <a:noFill/>
            </p:spPr>
            <p:txBody>
              <a:bodyPr wrap="none" rtlCol="0">
                <a:spAutoFit/>
              </a:bodyPr>
              <a:lstStyle/>
              <a:p>
                <a:r>
                  <a:rPr lang="es-ES" b="1" dirty="0">
                    <a:solidFill>
                      <a:srgbClr val="0154A0"/>
                    </a:solidFill>
                    <a:latin typeface="Arial" panose="020B0604020202020204" pitchFamily="34" charset="0"/>
                    <a:cs typeface="Arial" panose="020B0604020202020204" pitchFamily="34" charset="0"/>
                  </a:rPr>
                  <a:t>4</a:t>
                </a:r>
              </a:p>
            </p:txBody>
          </p:sp>
        </p:grpSp>
        <p:grpSp>
          <p:nvGrpSpPr>
            <p:cNvPr id="41" name="Grupo 40"/>
            <p:cNvGrpSpPr/>
            <p:nvPr/>
          </p:nvGrpSpPr>
          <p:grpSpPr>
            <a:xfrm>
              <a:off x="1835833" y="3533409"/>
              <a:ext cx="543197" cy="1071562"/>
              <a:chOff x="5514184" y="4559649"/>
              <a:chExt cx="543197" cy="1071562"/>
            </a:xfrm>
          </p:grpSpPr>
          <p:sp>
            <p:nvSpPr>
              <p:cNvPr id="14" name="Left Brace 16"/>
              <p:cNvSpPr/>
              <p:nvPr/>
            </p:nvSpPr>
            <p:spPr>
              <a:xfrm>
                <a:off x="5899846" y="4559649"/>
                <a:ext cx="157535" cy="1071562"/>
              </a:xfrm>
              <a:prstGeom prst="leftBrace">
                <a:avLst/>
              </a:prstGeom>
              <a:ln w="28575">
                <a:solidFill>
                  <a:srgbClr val="FF670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200">
                  <a:solidFill>
                    <a:srgbClr val="FF6702"/>
                  </a:solidFill>
                  <a:latin typeface="Arial" pitchFamily="34" charset="0"/>
                  <a:cs typeface="Arial" pitchFamily="34" charset="0"/>
                </a:endParaRPr>
              </a:p>
            </p:txBody>
          </p:sp>
          <p:sp>
            <p:nvSpPr>
              <p:cNvPr id="27" name="CuadroTexto 26"/>
              <p:cNvSpPr txBox="1"/>
              <p:nvPr/>
            </p:nvSpPr>
            <p:spPr>
              <a:xfrm>
                <a:off x="5514184" y="4903340"/>
                <a:ext cx="312906" cy="369332"/>
              </a:xfrm>
              <a:prstGeom prst="rect">
                <a:avLst/>
              </a:prstGeom>
              <a:noFill/>
            </p:spPr>
            <p:txBody>
              <a:bodyPr wrap="none" rtlCol="0">
                <a:spAutoFit/>
              </a:bodyPr>
              <a:lstStyle/>
              <a:p>
                <a:r>
                  <a:rPr lang="es-ES" b="1" dirty="0">
                    <a:solidFill>
                      <a:srgbClr val="0154A0"/>
                    </a:solidFill>
                    <a:latin typeface="Arial" panose="020B0604020202020204" pitchFamily="34" charset="0"/>
                    <a:cs typeface="Arial" panose="020B0604020202020204" pitchFamily="34" charset="0"/>
                  </a:rPr>
                  <a:t>5</a:t>
                </a:r>
              </a:p>
            </p:txBody>
          </p:sp>
        </p:grpSp>
        <p:sp>
          <p:nvSpPr>
            <p:cNvPr id="23" name="CuadroTexto 22"/>
            <p:cNvSpPr txBox="1"/>
            <p:nvPr/>
          </p:nvSpPr>
          <p:spPr>
            <a:xfrm>
              <a:off x="2663569" y="1477145"/>
              <a:ext cx="7039231" cy="738664"/>
            </a:xfrm>
            <a:prstGeom prst="rect">
              <a:avLst/>
            </a:prstGeom>
            <a:noFill/>
          </p:spPr>
          <p:txBody>
            <a:bodyPr wrap="square" rtlCol="0">
              <a:spAutoFit/>
            </a:bodyPr>
            <a:lstStyle/>
            <a:p>
              <a:r>
                <a:rPr lang="es-PE" sz="1400" i="1" dirty="0">
                  <a:latin typeface="Segoe Script" panose="020B0504020000000003" pitchFamily="34" charset="0"/>
                </a:rPr>
                <a:t>No es posible que me hayan considerado reparado  mi equipo ya que cuando ingreso el cargador sigue sin cargar. Ya es la tercera vez que estoy ingresando mi equipo y no me dan una solución.</a:t>
              </a:r>
            </a:p>
          </p:txBody>
        </p:sp>
        <p:sp>
          <p:nvSpPr>
            <p:cNvPr id="24" name="CuadroTexto 23"/>
            <p:cNvSpPr txBox="1"/>
            <p:nvPr/>
          </p:nvSpPr>
          <p:spPr>
            <a:xfrm>
              <a:off x="2615896" y="2413474"/>
              <a:ext cx="4461178" cy="738664"/>
            </a:xfrm>
            <a:prstGeom prst="rect">
              <a:avLst/>
            </a:prstGeom>
            <a:noFill/>
          </p:spPr>
          <p:txBody>
            <a:bodyPr wrap="square" rtlCol="0">
              <a:spAutoFit/>
            </a:bodyPr>
            <a:lstStyle/>
            <a:p>
              <a:r>
                <a:rPr lang="es-PE" sz="1400" i="1" dirty="0">
                  <a:latin typeface="Segoe Script" panose="020B0504020000000003" pitchFamily="34" charset="0"/>
                </a:rPr>
                <a:t>Que me cambien el equipo por uno nuevo, yo no pienso firmar la hoja de reparación hasta que me den una solución.</a:t>
              </a:r>
            </a:p>
          </p:txBody>
        </p:sp>
        <p:pic>
          <p:nvPicPr>
            <p:cNvPr id="3" name="Imagen 2"/>
            <p:cNvPicPr>
              <a:picLocks noChangeAspect="1"/>
            </p:cNvPicPr>
            <p:nvPr/>
          </p:nvPicPr>
          <p:blipFill rotWithShape="1">
            <a:blip r:embed="rId4" cstate="email">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Effect>
                        <a14:saturation sat="300000"/>
                      </a14:imgEffect>
                    </a14:imgLayer>
                  </a14:imgProps>
                </a:ext>
                <a:ext uri="{28A0092B-C50C-407E-A947-70E740481C1C}">
                  <a14:useLocalDpi xmlns:a14="http://schemas.microsoft.com/office/drawing/2010/main"/>
                </a:ext>
              </a:extLst>
            </a:blip>
            <a:srcRect/>
            <a:stretch/>
          </p:blipFill>
          <p:spPr>
            <a:xfrm rot="160933">
              <a:off x="7587498" y="3295600"/>
              <a:ext cx="1701947" cy="1086439"/>
            </a:xfrm>
            <a:prstGeom prst="rect">
              <a:avLst/>
            </a:prstGeom>
          </p:spPr>
        </p:pic>
        <p:pic>
          <p:nvPicPr>
            <p:cNvPr id="1028" name="Picture 4" descr="https://upload.wikimedia.org/wikipedia/commons/4/48/Firma_Sebasti%C3%A1n_Pi%C3%B1era.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36203" y="1925842"/>
              <a:ext cx="2020223" cy="1380729"/>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p:cNvSpPr txBox="1"/>
            <p:nvPr/>
          </p:nvSpPr>
          <p:spPr>
            <a:xfrm>
              <a:off x="2595387" y="3672148"/>
              <a:ext cx="4461178" cy="692497"/>
            </a:xfrm>
            <a:prstGeom prst="rect">
              <a:avLst/>
            </a:prstGeom>
            <a:noFill/>
          </p:spPr>
          <p:txBody>
            <a:bodyPr wrap="square" rtlCol="0">
              <a:spAutoFit/>
            </a:bodyPr>
            <a:lstStyle/>
            <a:p>
              <a:r>
                <a:rPr lang="es-PE" sz="1300" i="1" dirty="0">
                  <a:latin typeface="Segoe Print" panose="02000600000000000000" pitchFamily="2" charset="0"/>
                </a:rPr>
                <a:t>Nuestra más sincera disculpa por los inconvenientes presentados. Se le estará dando una respuesta mediante una carta tipo.</a:t>
              </a:r>
            </a:p>
          </p:txBody>
        </p:sp>
      </p:grpSp>
      <p:pic>
        <p:nvPicPr>
          <p:cNvPr id="48" name="Imagen 47"/>
          <p:cNvPicPr>
            <a:picLocks noChangeAspect="1"/>
          </p:cNvPicPr>
          <p:nvPr/>
        </p:nvPicPr>
        <p:blipFill>
          <a:blip r:embed="rId7" cstate="email">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a:ext>
            </a:extLst>
          </a:blip>
          <a:stretch>
            <a:fillRect/>
          </a:stretch>
        </p:blipFill>
        <p:spPr>
          <a:xfrm>
            <a:off x="869261" y="1675845"/>
            <a:ext cx="2357815" cy="4051155"/>
          </a:xfrm>
          <a:prstGeom prst="rect">
            <a:avLst/>
          </a:prstGeom>
        </p:spPr>
      </p:pic>
      <p:sp>
        <p:nvSpPr>
          <p:cNvPr id="5" name="Título 4"/>
          <p:cNvSpPr>
            <a:spLocks noGrp="1"/>
          </p:cNvSpPr>
          <p:nvPr>
            <p:ph type="title"/>
          </p:nvPr>
        </p:nvSpPr>
        <p:spPr/>
        <p:txBody>
          <a:bodyPr/>
          <a:lstStyle/>
          <a:p>
            <a:r>
              <a:rPr lang="es-PE" dirty="0"/>
              <a:t>Formato físico_</a:t>
            </a:r>
          </a:p>
        </p:txBody>
      </p:sp>
      <p:sp>
        <p:nvSpPr>
          <p:cNvPr id="2" name="Marcador de número de diapositiva 1"/>
          <p:cNvSpPr>
            <a:spLocks noGrp="1"/>
          </p:cNvSpPr>
          <p:nvPr>
            <p:ph type="sldNum" sz="quarter" idx="12"/>
          </p:nvPr>
        </p:nvSpPr>
        <p:spPr/>
        <p:txBody>
          <a:bodyPr/>
          <a:lstStyle/>
          <a:p>
            <a:r>
              <a:rPr lang="es-PE" dirty="0"/>
              <a:t>0</a:t>
            </a:r>
            <a:fld id="{311D10DB-C6DC-4D1D-AB01-35490902C070}" type="slidenum">
              <a:rPr lang="es-PE" smtClean="0"/>
              <a:t>10</a:t>
            </a:fld>
            <a:endParaRPr lang="es-PE" dirty="0"/>
          </a:p>
        </p:txBody>
      </p:sp>
    </p:spTree>
    <p:extLst>
      <p:ext uri="{BB962C8B-B14F-4D97-AF65-F5344CB8AC3E}">
        <p14:creationId xmlns:p14="http://schemas.microsoft.com/office/powerpoint/2010/main" val="1306149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CE5CF-6120-4D09-B29E-8F0DFB116C0B}"/>
              </a:ext>
            </a:extLst>
          </p:cNvPr>
          <p:cNvSpPr>
            <a:spLocks noGrp="1"/>
          </p:cNvSpPr>
          <p:nvPr>
            <p:ph type="title"/>
          </p:nvPr>
        </p:nvSpPr>
        <p:spPr>
          <a:xfrm>
            <a:off x="997857" y="2820473"/>
            <a:ext cx="10196285" cy="1285644"/>
          </a:xfrm>
        </p:spPr>
        <p:txBody>
          <a:bodyPr/>
          <a:lstStyle/>
          <a:p>
            <a:r>
              <a:rPr lang="es-PE" sz="5400" dirty="0"/>
              <a:t>Flujo de atención_</a:t>
            </a:r>
          </a:p>
        </p:txBody>
      </p:sp>
      <p:sp>
        <p:nvSpPr>
          <p:cNvPr id="3" name="Marcador de número de diapositiva 2">
            <a:extLst>
              <a:ext uri="{FF2B5EF4-FFF2-40B4-BE49-F238E27FC236}">
                <a16:creationId xmlns:a16="http://schemas.microsoft.com/office/drawing/2014/main" id="{7EADB5E8-1C78-4645-B12E-6A64DA8DFDCE}"/>
              </a:ext>
            </a:extLst>
          </p:cNvPr>
          <p:cNvSpPr>
            <a:spLocks noGrp="1"/>
          </p:cNvSpPr>
          <p:nvPr>
            <p:ph type="sldNum" sz="quarter" idx="12"/>
          </p:nvPr>
        </p:nvSpPr>
        <p:spPr/>
        <p:txBody>
          <a:bodyPr/>
          <a:lstStyle/>
          <a:p>
            <a:fld id="{311D10DB-C6DC-4D1D-AB01-35490902C070}" type="slidenum">
              <a:rPr lang="es-PE" smtClean="0"/>
              <a:t>11</a:t>
            </a:fld>
            <a:endParaRPr lang="es-PE"/>
          </a:p>
        </p:txBody>
      </p:sp>
    </p:spTree>
    <p:extLst>
      <p:ext uri="{BB962C8B-B14F-4D97-AF65-F5344CB8AC3E}">
        <p14:creationId xmlns:p14="http://schemas.microsoft.com/office/powerpoint/2010/main" val="1438756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B0D88C-3AFE-4849-94EE-BA4A8B8EC618}"/>
              </a:ext>
            </a:extLst>
          </p:cNvPr>
          <p:cNvSpPr>
            <a:spLocks noGrp="1"/>
          </p:cNvSpPr>
          <p:nvPr>
            <p:ph type="title"/>
          </p:nvPr>
        </p:nvSpPr>
        <p:spPr/>
        <p:txBody>
          <a:bodyPr/>
          <a:lstStyle/>
          <a:p>
            <a:r>
              <a:rPr lang="es-PE" dirty="0"/>
              <a:t>Flujo de atención TPF y TPF-TC_</a:t>
            </a:r>
          </a:p>
        </p:txBody>
      </p:sp>
      <p:sp>
        <p:nvSpPr>
          <p:cNvPr id="3" name="Marcador de número de diapositiva 2">
            <a:extLst>
              <a:ext uri="{FF2B5EF4-FFF2-40B4-BE49-F238E27FC236}">
                <a16:creationId xmlns:a16="http://schemas.microsoft.com/office/drawing/2014/main" id="{EFF3B364-FF9B-4894-8750-29BAD094F59F}"/>
              </a:ext>
            </a:extLst>
          </p:cNvPr>
          <p:cNvSpPr>
            <a:spLocks noGrp="1"/>
          </p:cNvSpPr>
          <p:nvPr>
            <p:ph type="sldNum" sz="quarter" idx="12"/>
          </p:nvPr>
        </p:nvSpPr>
        <p:spPr/>
        <p:txBody>
          <a:bodyPr/>
          <a:lstStyle/>
          <a:p>
            <a:fld id="{311D10DB-C6DC-4D1D-AB01-35490902C070}" type="slidenum">
              <a:rPr lang="es-PE" smtClean="0"/>
              <a:t>12</a:t>
            </a:fld>
            <a:endParaRPr lang="es-PE"/>
          </a:p>
        </p:txBody>
      </p:sp>
      <p:sp>
        <p:nvSpPr>
          <p:cNvPr id="23" name="6 Rectángulo redondeado">
            <a:extLst>
              <a:ext uri="{FF2B5EF4-FFF2-40B4-BE49-F238E27FC236}">
                <a16:creationId xmlns:a16="http://schemas.microsoft.com/office/drawing/2014/main" id="{1BE3CA35-00F3-49F1-82AC-CFBD4EAAB276}"/>
              </a:ext>
            </a:extLst>
          </p:cNvPr>
          <p:cNvSpPr/>
          <p:nvPr/>
        </p:nvSpPr>
        <p:spPr>
          <a:xfrm>
            <a:off x="4213133" y="1313005"/>
            <a:ext cx="6961371" cy="1468135"/>
          </a:xfrm>
          <a:prstGeom prst="wedgeRoundRectCallout">
            <a:avLst>
              <a:gd name="adj1" fmla="val -57813"/>
              <a:gd name="adj2" fmla="val 34106"/>
              <a:gd name="adj3" fmla="val 16667"/>
            </a:avLst>
          </a:prstGeom>
          <a:ln w="38100">
            <a:solidFill>
              <a:schemeClr val="accent4">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r>
              <a:rPr lang="es-PE" b="1" dirty="0">
                <a:solidFill>
                  <a:srgbClr val="FF0000"/>
                </a:solidFill>
                <a:latin typeface="Arial" pitchFamily="34" charset="0"/>
                <a:cs typeface="Arial" pitchFamily="34" charset="0"/>
              </a:rPr>
              <a:t>Importante:</a:t>
            </a:r>
          </a:p>
          <a:p>
            <a:pPr marL="285750" indent="-285750">
              <a:buFont typeface="Arial" pitchFamily="34" charset="0"/>
              <a:buChar char="•"/>
            </a:pPr>
            <a:r>
              <a:rPr lang="es-PE" sz="1600" dirty="0">
                <a:solidFill>
                  <a:schemeClr val="tx1">
                    <a:lumMod val="75000"/>
                    <a:lumOff val="25000"/>
                  </a:schemeClr>
                </a:solidFill>
                <a:latin typeface="Arial" pitchFamily="34" charset="0"/>
                <a:cs typeface="Arial" pitchFamily="34" charset="0"/>
              </a:rPr>
              <a:t>La responsabilidad del LDR se seguirá manejando según lineamiento de cada Socio de Negocio</a:t>
            </a:r>
          </a:p>
          <a:p>
            <a:pPr marL="285750" indent="-285750">
              <a:buFont typeface="Arial" pitchFamily="34" charset="0"/>
              <a:buChar char="•"/>
            </a:pPr>
            <a:r>
              <a:rPr lang="es-PE" sz="1600" b="1" dirty="0">
                <a:solidFill>
                  <a:schemeClr val="tx1">
                    <a:lumMod val="75000"/>
                    <a:lumOff val="25000"/>
                  </a:schemeClr>
                </a:solidFill>
                <a:latin typeface="Arial" pitchFamily="34" charset="0"/>
                <a:cs typeface="Arial" pitchFamily="34" charset="0"/>
              </a:rPr>
              <a:t>El asesor debe generar un incidente de consulta, como LDR, para dar constancia de la atención hacia el cliente.</a:t>
            </a:r>
          </a:p>
        </p:txBody>
      </p:sp>
      <p:graphicFrame>
        <p:nvGraphicFramePr>
          <p:cNvPr id="29" name="Diagrama 28">
            <a:extLst>
              <a:ext uri="{FF2B5EF4-FFF2-40B4-BE49-F238E27FC236}">
                <a16:creationId xmlns:a16="http://schemas.microsoft.com/office/drawing/2014/main" id="{5D7E81DF-D493-44D6-B8EA-D81628CA3B9B}"/>
              </a:ext>
            </a:extLst>
          </p:cNvPr>
          <p:cNvGraphicFramePr/>
          <p:nvPr>
            <p:extLst>
              <p:ext uri="{D42A27DB-BD31-4B8C-83A1-F6EECF244321}">
                <p14:modId xmlns:p14="http://schemas.microsoft.com/office/powerpoint/2010/main" val="1443310196"/>
              </p:ext>
            </p:extLst>
          </p:nvPr>
        </p:nvGraphicFramePr>
        <p:xfrm>
          <a:off x="3968196" y="3053200"/>
          <a:ext cx="7451246" cy="3121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sultado de imagen para persona animada">
            <a:extLst>
              <a:ext uri="{FF2B5EF4-FFF2-40B4-BE49-F238E27FC236}">
                <a16:creationId xmlns:a16="http://schemas.microsoft.com/office/drawing/2014/main" id="{83FDF331-4432-4910-8211-BE4F6233611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9938" y="1729878"/>
            <a:ext cx="2231651" cy="444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2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graphicEl>
                                              <a:dgm id="{4241A2C1-0694-43EF-8A19-FA71250D657C}"/>
                                            </p:graphicEl>
                                          </p:spTgt>
                                        </p:tgtEl>
                                        <p:attrNameLst>
                                          <p:attrName>style.visibility</p:attrName>
                                        </p:attrNameLst>
                                      </p:cBhvr>
                                      <p:to>
                                        <p:strVal val="visible"/>
                                      </p:to>
                                    </p:set>
                                    <p:animEffect transition="in" filter="wipe(down)">
                                      <p:cBhvr>
                                        <p:cTn id="7" dur="500"/>
                                        <p:tgtEl>
                                          <p:spTgt spid="29">
                                            <p:graphicEl>
                                              <a:dgm id="{4241A2C1-0694-43EF-8A19-FA71250D657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9">
                                            <p:graphicEl>
                                              <a:dgm id="{8FCA2639-52AD-4DBC-9A7E-8E367A147D94}"/>
                                            </p:graphicEl>
                                          </p:spTgt>
                                        </p:tgtEl>
                                        <p:attrNameLst>
                                          <p:attrName>style.visibility</p:attrName>
                                        </p:attrNameLst>
                                      </p:cBhvr>
                                      <p:to>
                                        <p:strVal val="visible"/>
                                      </p:to>
                                    </p:set>
                                    <p:animEffect transition="in" filter="wipe(down)">
                                      <p:cBhvr>
                                        <p:cTn id="12" dur="500"/>
                                        <p:tgtEl>
                                          <p:spTgt spid="29">
                                            <p:graphicEl>
                                              <a:dgm id="{8FCA2639-52AD-4DBC-9A7E-8E367A147D94}"/>
                                            </p:graphic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9">
                                            <p:graphicEl>
                                              <a:dgm id="{A8109DEC-BFD3-4D20-921D-9E81B6DD9214}"/>
                                            </p:graphicEl>
                                          </p:spTgt>
                                        </p:tgtEl>
                                        <p:attrNameLst>
                                          <p:attrName>style.visibility</p:attrName>
                                        </p:attrNameLst>
                                      </p:cBhvr>
                                      <p:to>
                                        <p:strVal val="visible"/>
                                      </p:to>
                                    </p:set>
                                    <p:animEffect transition="in" filter="wipe(down)">
                                      <p:cBhvr>
                                        <p:cTn id="15" dur="500"/>
                                        <p:tgtEl>
                                          <p:spTgt spid="29">
                                            <p:graphicEl>
                                              <a:dgm id="{A8109DEC-BFD3-4D20-921D-9E81B6DD9214}"/>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9">
                                            <p:graphicEl>
                                              <a:dgm id="{CD43BDC2-91F5-4B1A-90B8-72614709F83D}"/>
                                            </p:graphicEl>
                                          </p:spTgt>
                                        </p:tgtEl>
                                        <p:attrNameLst>
                                          <p:attrName>style.visibility</p:attrName>
                                        </p:attrNameLst>
                                      </p:cBhvr>
                                      <p:to>
                                        <p:strVal val="visible"/>
                                      </p:to>
                                    </p:set>
                                    <p:animEffect transition="in" filter="wipe(down)">
                                      <p:cBhvr>
                                        <p:cTn id="20" dur="500"/>
                                        <p:tgtEl>
                                          <p:spTgt spid="29">
                                            <p:graphicEl>
                                              <a:dgm id="{CD43BDC2-91F5-4B1A-90B8-72614709F83D}"/>
                                            </p:graphic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9">
                                            <p:graphicEl>
                                              <a:dgm id="{F424EDFF-88FE-48A8-83E1-A2E0ABE8B86F}"/>
                                            </p:graphicEl>
                                          </p:spTgt>
                                        </p:tgtEl>
                                        <p:attrNameLst>
                                          <p:attrName>style.visibility</p:attrName>
                                        </p:attrNameLst>
                                      </p:cBhvr>
                                      <p:to>
                                        <p:strVal val="visible"/>
                                      </p:to>
                                    </p:set>
                                    <p:animEffect transition="in" filter="wipe(down)">
                                      <p:cBhvr>
                                        <p:cTn id="23" dur="500"/>
                                        <p:tgtEl>
                                          <p:spTgt spid="29">
                                            <p:graphicEl>
                                              <a:dgm id="{F424EDFF-88FE-48A8-83E1-A2E0ABE8B86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9">
                                            <p:graphicEl>
                                              <a:dgm id="{203AA8A6-2DBB-48A4-B29D-7B7B896C7827}"/>
                                            </p:graphicEl>
                                          </p:spTgt>
                                        </p:tgtEl>
                                        <p:attrNameLst>
                                          <p:attrName>style.visibility</p:attrName>
                                        </p:attrNameLst>
                                      </p:cBhvr>
                                      <p:to>
                                        <p:strVal val="visible"/>
                                      </p:to>
                                    </p:set>
                                    <p:animEffect transition="in" filter="wipe(down)">
                                      <p:cBhvr>
                                        <p:cTn id="28" dur="500"/>
                                        <p:tgtEl>
                                          <p:spTgt spid="29">
                                            <p:graphicEl>
                                              <a:dgm id="{203AA8A6-2DBB-48A4-B29D-7B7B896C7827}"/>
                                            </p:graphic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graphicEl>
                                              <a:dgm id="{3BC3D44A-C200-4F69-9F07-FA85FCED629E}"/>
                                            </p:graphicEl>
                                          </p:spTgt>
                                        </p:tgtEl>
                                        <p:attrNameLst>
                                          <p:attrName>style.visibility</p:attrName>
                                        </p:attrNameLst>
                                      </p:cBhvr>
                                      <p:to>
                                        <p:strVal val="visible"/>
                                      </p:to>
                                    </p:set>
                                    <p:animEffect transition="in" filter="wipe(down)">
                                      <p:cBhvr>
                                        <p:cTn id="31" dur="500"/>
                                        <p:tgtEl>
                                          <p:spTgt spid="29">
                                            <p:graphicEl>
                                              <a:dgm id="{3BC3D44A-C200-4F69-9F07-FA85FCED629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9">
                                            <p:graphicEl>
                                              <a:dgm id="{C236CB2C-7883-4130-B2D4-EDBA8BA55B24}"/>
                                            </p:graphicEl>
                                          </p:spTgt>
                                        </p:tgtEl>
                                        <p:attrNameLst>
                                          <p:attrName>style.visibility</p:attrName>
                                        </p:attrNameLst>
                                      </p:cBhvr>
                                      <p:to>
                                        <p:strVal val="visible"/>
                                      </p:to>
                                    </p:set>
                                    <p:animEffect transition="in" filter="wipe(down)">
                                      <p:cBhvr>
                                        <p:cTn id="36" dur="500"/>
                                        <p:tgtEl>
                                          <p:spTgt spid="29">
                                            <p:graphicEl>
                                              <a:dgm id="{C236CB2C-7883-4130-B2D4-EDBA8BA55B24}"/>
                                            </p:graphic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9">
                                            <p:graphicEl>
                                              <a:dgm id="{C8651CC9-D48B-4F68-9FE5-E5F8323AC136}"/>
                                            </p:graphicEl>
                                          </p:spTgt>
                                        </p:tgtEl>
                                        <p:attrNameLst>
                                          <p:attrName>style.visibility</p:attrName>
                                        </p:attrNameLst>
                                      </p:cBhvr>
                                      <p:to>
                                        <p:strVal val="visible"/>
                                      </p:to>
                                    </p:set>
                                    <p:animEffect transition="in" filter="wipe(down)">
                                      <p:cBhvr>
                                        <p:cTn id="39" dur="500"/>
                                        <p:tgtEl>
                                          <p:spTgt spid="29">
                                            <p:graphicEl>
                                              <a:dgm id="{C8651CC9-D48B-4F68-9FE5-E5F8323AC136}"/>
                                            </p:graphicEl>
                                          </p:spTgt>
                                        </p:tgtEl>
                                      </p:cBhvr>
                                    </p:animEffect>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anim calcmode="lin" valueType="num">
                                      <p:cBhvr>
                                        <p:cTn id="44" dur="1000" fill="hold"/>
                                        <p:tgtEl>
                                          <p:spTgt spid="23"/>
                                        </p:tgtEl>
                                        <p:attrNameLst>
                                          <p:attrName>ppt_x</p:attrName>
                                        </p:attrNameLst>
                                      </p:cBhvr>
                                      <p:tavLst>
                                        <p:tav tm="0">
                                          <p:val>
                                            <p:strVal val="#ppt_x"/>
                                          </p:val>
                                        </p:tav>
                                        <p:tav tm="100000">
                                          <p:val>
                                            <p:strVal val="#ppt_x"/>
                                          </p:val>
                                        </p:tav>
                                      </p:tavLst>
                                    </p:anim>
                                    <p:anim calcmode="lin" valueType="num">
                                      <p:cBhvr>
                                        <p:cTn id="4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Graphic spid="29"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316208" y="1429661"/>
            <a:ext cx="9753574" cy="646331"/>
          </a:xfrm>
          <a:prstGeom prst="rect">
            <a:avLst/>
          </a:prstGeom>
        </p:spPr>
        <p:txBody>
          <a:bodyPr wrap="square">
            <a:spAutoFit/>
          </a:bodyPr>
          <a:lstStyle/>
          <a:p>
            <a:r>
              <a:rPr lang="es-PE" altLang="es-PE" dirty="0">
                <a:solidFill>
                  <a:schemeClr val="tx1">
                    <a:lumMod val="65000"/>
                    <a:lumOff val="35000"/>
                  </a:schemeClr>
                </a:solidFill>
                <a:latin typeface="Arial" panose="020B0604020202020204" pitchFamily="34" charset="0"/>
                <a:cs typeface="Arial" panose="020B0604020202020204" pitchFamily="34" charset="0"/>
              </a:rPr>
              <a:t>Si estamos en una TPF o TPF-TC se registra el incidente de libro de reclamaciones de la siguiente manera.</a:t>
            </a:r>
          </a:p>
        </p:txBody>
      </p:sp>
      <p:pic>
        <p:nvPicPr>
          <p:cNvPr id="8195" name="Picture 3"/>
          <p:cNvPicPr>
            <a:picLocks noChangeAspect="1" noChangeArrowheads="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bwMode="auto">
          <a:xfrm>
            <a:off x="1212208" y="2230583"/>
            <a:ext cx="9857574" cy="3987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ítulo 3"/>
          <p:cNvSpPr>
            <a:spLocks noGrp="1"/>
          </p:cNvSpPr>
          <p:nvPr>
            <p:ph type="title"/>
          </p:nvPr>
        </p:nvSpPr>
        <p:spPr/>
        <p:txBody>
          <a:bodyPr/>
          <a:lstStyle/>
          <a:p>
            <a:r>
              <a:rPr lang="es-PE" dirty="0"/>
              <a:t>Registro en portal TPF y TPF-TC_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13</a:t>
            </a:fld>
            <a:endParaRPr lang="es-PE"/>
          </a:p>
        </p:txBody>
      </p:sp>
      <p:sp>
        <p:nvSpPr>
          <p:cNvPr id="5" name="Rectángulo: esquinas redondeadas 4">
            <a:extLst>
              <a:ext uri="{FF2B5EF4-FFF2-40B4-BE49-F238E27FC236}">
                <a16:creationId xmlns:a16="http://schemas.microsoft.com/office/drawing/2014/main" id="{CAE761C1-F2CD-479B-8D71-E2E1C1DA703B}"/>
              </a:ext>
            </a:extLst>
          </p:cNvPr>
          <p:cNvSpPr/>
          <p:nvPr/>
        </p:nvSpPr>
        <p:spPr>
          <a:xfrm>
            <a:off x="5311588" y="2649071"/>
            <a:ext cx="927847" cy="349623"/>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esquinas redondeadas 6">
            <a:extLst>
              <a:ext uri="{FF2B5EF4-FFF2-40B4-BE49-F238E27FC236}">
                <a16:creationId xmlns:a16="http://schemas.microsoft.com/office/drawing/2014/main" id="{68EC57AA-860E-418C-AA7A-2600047A6753}"/>
              </a:ext>
            </a:extLst>
          </p:cNvPr>
          <p:cNvSpPr/>
          <p:nvPr/>
        </p:nvSpPr>
        <p:spPr>
          <a:xfrm>
            <a:off x="1212208" y="3567953"/>
            <a:ext cx="1584780" cy="358588"/>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63260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8195"/>
                                        </p:tgtEl>
                                        <p:attrNameLst>
                                          <p:attrName>style.visibility</p:attrName>
                                        </p:attrNameLst>
                                      </p:cBhvr>
                                      <p:to>
                                        <p:strVal val="visible"/>
                                      </p:to>
                                    </p:set>
                                    <p:animEffect transition="in" filter="wipe(down)">
                                      <p:cBhvr>
                                        <p:cTn id="10" dur="500"/>
                                        <p:tgtEl>
                                          <p:spTgt spid="8195"/>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2417221761"/>
              </p:ext>
            </p:extLst>
          </p:nvPr>
        </p:nvGraphicFramePr>
        <p:xfrm>
          <a:off x="4883612" y="1343891"/>
          <a:ext cx="6934315" cy="4918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p:cNvPicPr>
            <a:picLocks noChangeAspect="1"/>
          </p:cNvPicPr>
          <p:nvPr/>
        </p:nvPicPr>
        <p:blipFill rotWithShape="1">
          <a:blip r:embed="rId7" cstate="email">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a:ext>
            </a:extLst>
          </a:blip>
          <a:srcRect b="25641"/>
          <a:stretch/>
        </p:blipFill>
        <p:spPr>
          <a:xfrm>
            <a:off x="322036" y="2743200"/>
            <a:ext cx="5003150" cy="3720292"/>
          </a:xfrm>
          <a:prstGeom prst="rect">
            <a:avLst/>
          </a:prstGeom>
        </p:spPr>
      </p:pic>
      <p:sp>
        <p:nvSpPr>
          <p:cNvPr id="7" name="Llamada rectangular redondeada 6"/>
          <p:cNvSpPr/>
          <p:nvPr/>
        </p:nvSpPr>
        <p:spPr>
          <a:xfrm>
            <a:off x="900953" y="1343891"/>
            <a:ext cx="3726465" cy="1524000"/>
          </a:xfrm>
          <a:prstGeom prst="wedgeRoundRectCallout">
            <a:avLst>
              <a:gd name="adj1" fmla="val -11944"/>
              <a:gd name="adj2" fmla="val 67955"/>
              <a:gd name="adj3" fmla="val 16667"/>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s-PE" sz="2000" dirty="0">
                <a:solidFill>
                  <a:srgbClr val="4D4D4D"/>
                </a:solidFill>
                <a:latin typeface="Arial" panose="020B0604020202020204" pitchFamily="34" charset="0"/>
                <a:cs typeface="Arial" panose="020B0604020202020204" pitchFamily="34" charset="0"/>
              </a:rPr>
              <a:t>Si la reclamación o queja de mi cliente se envía por </a:t>
            </a:r>
            <a:r>
              <a:rPr lang="es-PE" sz="2000" dirty="0" err="1">
                <a:solidFill>
                  <a:srgbClr val="4D4D4D"/>
                </a:solidFill>
                <a:latin typeface="Arial" panose="020B0604020202020204" pitchFamily="34" charset="0"/>
                <a:cs typeface="Arial" panose="020B0604020202020204" pitchFamily="34" charset="0"/>
              </a:rPr>
              <a:t>courrier</a:t>
            </a:r>
            <a:r>
              <a:rPr lang="es-PE" sz="2000" dirty="0">
                <a:solidFill>
                  <a:srgbClr val="4D4D4D"/>
                </a:solidFill>
                <a:latin typeface="Arial" panose="020B0604020202020204" pitchFamily="34" charset="0"/>
                <a:cs typeface="Arial" panose="020B0604020202020204" pitchFamily="34" charset="0"/>
              </a:rPr>
              <a:t>.</a:t>
            </a:r>
            <a:br>
              <a:rPr lang="es-PE" sz="2000" dirty="0">
                <a:solidFill>
                  <a:srgbClr val="0154A0"/>
                </a:solidFill>
                <a:latin typeface="Arial" panose="020B0604020202020204" pitchFamily="34" charset="0"/>
                <a:cs typeface="Arial" panose="020B0604020202020204" pitchFamily="34" charset="0"/>
              </a:rPr>
            </a:br>
            <a:r>
              <a:rPr lang="es-PE" sz="2000" b="1" i="1" dirty="0">
                <a:solidFill>
                  <a:srgbClr val="FF6702"/>
                </a:solidFill>
                <a:latin typeface="Arial" panose="020B0604020202020204" pitchFamily="34" charset="0"/>
                <a:cs typeface="Arial" panose="020B0604020202020204" pitchFamily="34" charset="0"/>
              </a:rPr>
              <a:t>¿Qué debo hacer?</a:t>
            </a:r>
          </a:p>
        </p:txBody>
      </p:sp>
      <p:sp>
        <p:nvSpPr>
          <p:cNvPr id="4" name="Título 3"/>
          <p:cNvSpPr>
            <a:spLocks noGrp="1"/>
          </p:cNvSpPr>
          <p:nvPr>
            <p:ph type="title"/>
          </p:nvPr>
        </p:nvSpPr>
        <p:spPr/>
        <p:txBody>
          <a:bodyPr/>
          <a:lstStyle/>
          <a:p>
            <a:r>
              <a:rPr lang="es-PE" dirty="0"/>
              <a:t>Flujo de atención TP y TP-TPF_</a:t>
            </a:r>
          </a:p>
        </p:txBody>
      </p:sp>
      <p:sp>
        <p:nvSpPr>
          <p:cNvPr id="3" name="Marcador de número de diapositiva 2"/>
          <p:cNvSpPr>
            <a:spLocks noGrp="1"/>
          </p:cNvSpPr>
          <p:nvPr>
            <p:ph type="sldNum" sz="quarter" idx="12"/>
          </p:nvPr>
        </p:nvSpPr>
        <p:spPr/>
        <p:txBody>
          <a:bodyPr/>
          <a:lstStyle/>
          <a:p>
            <a:fld id="{311D10DB-C6DC-4D1D-AB01-35490902C070}" type="slidenum">
              <a:rPr lang="es-PE" smtClean="0"/>
              <a:t>14</a:t>
            </a:fld>
            <a:endParaRPr lang="es-PE"/>
          </a:p>
        </p:txBody>
      </p:sp>
    </p:spTree>
    <p:extLst>
      <p:ext uri="{BB962C8B-B14F-4D97-AF65-F5344CB8AC3E}">
        <p14:creationId xmlns:p14="http://schemas.microsoft.com/office/powerpoint/2010/main" val="382124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E04DA728-D50F-4696-AA99-5DD99E40BDD2}"/>
                                            </p:graphicEl>
                                          </p:spTgt>
                                        </p:tgtEl>
                                        <p:attrNameLst>
                                          <p:attrName>style.visibility</p:attrName>
                                        </p:attrNameLst>
                                      </p:cBhvr>
                                      <p:to>
                                        <p:strVal val="visible"/>
                                      </p:to>
                                    </p:set>
                                    <p:animEffect transition="in" filter="fade">
                                      <p:cBhvr>
                                        <p:cTn id="7" dur="1000"/>
                                        <p:tgtEl>
                                          <p:spTgt spid="2">
                                            <p:graphicEl>
                                              <a:dgm id="{E04DA728-D50F-4696-AA99-5DD99E40BDD2}"/>
                                            </p:graphicEl>
                                          </p:spTgt>
                                        </p:tgtEl>
                                      </p:cBhvr>
                                    </p:animEffect>
                                    <p:anim calcmode="lin" valueType="num">
                                      <p:cBhvr>
                                        <p:cTn id="8" dur="1000" fill="hold"/>
                                        <p:tgtEl>
                                          <p:spTgt spid="2">
                                            <p:graphicEl>
                                              <a:dgm id="{E04DA728-D50F-4696-AA99-5DD99E40BDD2}"/>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E04DA728-D50F-4696-AA99-5DD99E40BDD2}"/>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graphicEl>
                                              <a:dgm id="{9AC6E949-76B4-41FB-BD85-4535E1873D69}"/>
                                            </p:graphicEl>
                                          </p:spTgt>
                                        </p:tgtEl>
                                        <p:attrNameLst>
                                          <p:attrName>style.visibility</p:attrName>
                                        </p:attrNameLst>
                                      </p:cBhvr>
                                      <p:to>
                                        <p:strVal val="visible"/>
                                      </p:to>
                                    </p:set>
                                    <p:animEffect transition="in" filter="fade">
                                      <p:cBhvr>
                                        <p:cTn id="14" dur="1000"/>
                                        <p:tgtEl>
                                          <p:spTgt spid="2">
                                            <p:graphicEl>
                                              <a:dgm id="{9AC6E949-76B4-41FB-BD85-4535E1873D69}"/>
                                            </p:graphicEl>
                                          </p:spTgt>
                                        </p:tgtEl>
                                      </p:cBhvr>
                                    </p:animEffect>
                                    <p:anim calcmode="lin" valueType="num">
                                      <p:cBhvr>
                                        <p:cTn id="15" dur="1000" fill="hold"/>
                                        <p:tgtEl>
                                          <p:spTgt spid="2">
                                            <p:graphicEl>
                                              <a:dgm id="{9AC6E949-76B4-41FB-BD85-4535E1873D69}"/>
                                            </p:graphicEl>
                                          </p:spTgt>
                                        </p:tgtEl>
                                        <p:attrNameLst>
                                          <p:attrName>ppt_x</p:attrName>
                                        </p:attrNameLst>
                                      </p:cBhvr>
                                      <p:tavLst>
                                        <p:tav tm="0">
                                          <p:val>
                                            <p:strVal val="#ppt_x"/>
                                          </p:val>
                                        </p:tav>
                                        <p:tav tm="100000">
                                          <p:val>
                                            <p:strVal val="#ppt_x"/>
                                          </p:val>
                                        </p:tav>
                                      </p:tavLst>
                                    </p:anim>
                                    <p:anim calcmode="lin" valueType="num">
                                      <p:cBhvr>
                                        <p:cTn id="16" dur="1000" fill="hold"/>
                                        <p:tgtEl>
                                          <p:spTgt spid="2">
                                            <p:graphicEl>
                                              <a:dgm id="{9AC6E949-76B4-41FB-BD85-4535E1873D69}"/>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graphicEl>
                                              <a:dgm id="{B13C1FDF-F52E-4434-AD39-6FD295B5F930}"/>
                                            </p:graphicEl>
                                          </p:spTgt>
                                        </p:tgtEl>
                                        <p:attrNameLst>
                                          <p:attrName>style.visibility</p:attrName>
                                        </p:attrNameLst>
                                      </p:cBhvr>
                                      <p:to>
                                        <p:strVal val="visible"/>
                                      </p:to>
                                    </p:set>
                                    <p:animEffect transition="in" filter="fade">
                                      <p:cBhvr>
                                        <p:cTn id="19" dur="1000"/>
                                        <p:tgtEl>
                                          <p:spTgt spid="2">
                                            <p:graphicEl>
                                              <a:dgm id="{B13C1FDF-F52E-4434-AD39-6FD295B5F930}"/>
                                            </p:graphicEl>
                                          </p:spTgt>
                                        </p:tgtEl>
                                      </p:cBhvr>
                                    </p:animEffect>
                                    <p:anim calcmode="lin" valueType="num">
                                      <p:cBhvr>
                                        <p:cTn id="20" dur="1000" fill="hold"/>
                                        <p:tgtEl>
                                          <p:spTgt spid="2">
                                            <p:graphicEl>
                                              <a:dgm id="{B13C1FDF-F52E-4434-AD39-6FD295B5F930}"/>
                                            </p:graphicEl>
                                          </p:spTgt>
                                        </p:tgtEl>
                                        <p:attrNameLst>
                                          <p:attrName>ppt_x</p:attrName>
                                        </p:attrNameLst>
                                      </p:cBhvr>
                                      <p:tavLst>
                                        <p:tav tm="0">
                                          <p:val>
                                            <p:strVal val="#ppt_x"/>
                                          </p:val>
                                        </p:tav>
                                        <p:tav tm="100000">
                                          <p:val>
                                            <p:strVal val="#ppt_x"/>
                                          </p:val>
                                        </p:tav>
                                      </p:tavLst>
                                    </p:anim>
                                    <p:anim calcmode="lin" valueType="num">
                                      <p:cBhvr>
                                        <p:cTn id="21" dur="1000" fill="hold"/>
                                        <p:tgtEl>
                                          <p:spTgt spid="2">
                                            <p:graphicEl>
                                              <a:dgm id="{B13C1FDF-F52E-4434-AD39-6FD295B5F930}"/>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graphicEl>
                                              <a:dgm id="{8FE3D4FD-2CC5-4CDB-970C-D205D9E0A057}"/>
                                            </p:graphicEl>
                                          </p:spTgt>
                                        </p:tgtEl>
                                        <p:attrNameLst>
                                          <p:attrName>style.visibility</p:attrName>
                                        </p:attrNameLst>
                                      </p:cBhvr>
                                      <p:to>
                                        <p:strVal val="visible"/>
                                      </p:to>
                                    </p:set>
                                    <p:animEffect transition="in" filter="fade">
                                      <p:cBhvr>
                                        <p:cTn id="26" dur="1000"/>
                                        <p:tgtEl>
                                          <p:spTgt spid="2">
                                            <p:graphicEl>
                                              <a:dgm id="{8FE3D4FD-2CC5-4CDB-970C-D205D9E0A057}"/>
                                            </p:graphicEl>
                                          </p:spTgt>
                                        </p:tgtEl>
                                      </p:cBhvr>
                                    </p:animEffect>
                                    <p:anim calcmode="lin" valueType="num">
                                      <p:cBhvr>
                                        <p:cTn id="27" dur="1000" fill="hold"/>
                                        <p:tgtEl>
                                          <p:spTgt spid="2">
                                            <p:graphicEl>
                                              <a:dgm id="{8FE3D4FD-2CC5-4CDB-970C-D205D9E0A057}"/>
                                            </p:graphicEl>
                                          </p:spTgt>
                                        </p:tgtEl>
                                        <p:attrNameLst>
                                          <p:attrName>ppt_x</p:attrName>
                                        </p:attrNameLst>
                                      </p:cBhvr>
                                      <p:tavLst>
                                        <p:tav tm="0">
                                          <p:val>
                                            <p:strVal val="#ppt_x"/>
                                          </p:val>
                                        </p:tav>
                                        <p:tav tm="100000">
                                          <p:val>
                                            <p:strVal val="#ppt_x"/>
                                          </p:val>
                                        </p:tav>
                                      </p:tavLst>
                                    </p:anim>
                                    <p:anim calcmode="lin" valueType="num">
                                      <p:cBhvr>
                                        <p:cTn id="28" dur="1000" fill="hold"/>
                                        <p:tgtEl>
                                          <p:spTgt spid="2">
                                            <p:graphicEl>
                                              <a:dgm id="{8FE3D4FD-2CC5-4CDB-970C-D205D9E0A057}"/>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
                                            <p:graphicEl>
                                              <a:dgm id="{78DAB9F8-D7C7-4AB3-B595-59522296FD00}"/>
                                            </p:graphicEl>
                                          </p:spTgt>
                                        </p:tgtEl>
                                        <p:attrNameLst>
                                          <p:attrName>style.visibility</p:attrName>
                                        </p:attrNameLst>
                                      </p:cBhvr>
                                      <p:to>
                                        <p:strVal val="visible"/>
                                      </p:to>
                                    </p:set>
                                    <p:animEffect transition="in" filter="fade">
                                      <p:cBhvr>
                                        <p:cTn id="31" dur="1000"/>
                                        <p:tgtEl>
                                          <p:spTgt spid="2">
                                            <p:graphicEl>
                                              <a:dgm id="{78DAB9F8-D7C7-4AB3-B595-59522296FD00}"/>
                                            </p:graphicEl>
                                          </p:spTgt>
                                        </p:tgtEl>
                                      </p:cBhvr>
                                    </p:animEffect>
                                    <p:anim calcmode="lin" valueType="num">
                                      <p:cBhvr>
                                        <p:cTn id="32" dur="1000" fill="hold"/>
                                        <p:tgtEl>
                                          <p:spTgt spid="2">
                                            <p:graphicEl>
                                              <a:dgm id="{78DAB9F8-D7C7-4AB3-B595-59522296FD00}"/>
                                            </p:graphicEl>
                                          </p:spTgt>
                                        </p:tgtEl>
                                        <p:attrNameLst>
                                          <p:attrName>ppt_x</p:attrName>
                                        </p:attrNameLst>
                                      </p:cBhvr>
                                      <p:tavLst>
                                        <p:tav tm="0">
                                          <p:val>
                                            <p:strVal val="#ppt_x"/>
                                          </p:val>
                                        </p:tav>
                                        <p:tav tm="100000">
                                          <p:val>
                                            <p:strVal val="#ppt_x"/>
                                          </p:val>
                                        </p:tav>
                                      </p:tavLst>
                                    </p:anim>
                                    <p:anim calcmode="lin" valueType="num">
                                      <p:cBhvr>
                                        <p:cTn id="33" dur="1000" fill="hold"/>
                                        <p:tgtEl>
                                          <p:spTgt spid="2">
                                            <p:graphicEl>
                                              <a:dgm id="{78DAB9F8-D7C7-4AB3-B595-59522296FD00}"/>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graphicEl>
                                              <a:dgm id="{0DEEB8F0-E178-4551-BE8B-78CCCD8D81D1}"/>
                                            </p:graphicEl>
                                          </p:spTgt>
                                        </p:tgtEl>
                                        <p:attrNameLst>
                                          <p:attrName>style.visibility</p:attrName>
                                        </p:attrNameLst>
                                      </p:cBhvr>
                                      <p:to>
                                        <p:strVal val="visible"/>
                                      </p:to>
                                    </p:set>
                                    <p:animEffect transition="in" filter="fade">
                                      <p:cBhvr>
                                        <p:cTn id="38" dur="1000"/>
                                        <p:tgtEl>
                                          <p:spTgt spid="2">
                                            <p:graphicEl>
                                              <a:dgm id="{0DEEB8F0-E178-4551-BE8B-78CCCD8D81D1}"/>
                                            </p:graphicEl>
                                          </p:spTgt>
                                        </p:tgtEl>
                                      </p:cBhvr>
                                    </p:animEffect>
                                    <p:anim calcmode="lin" valueType="num">
                                      <p:cBhvr>
                                        <p:cTn id="39" dur="1000" fill="hold"/>
                                        <p:tgtEl>
                                          <p:spTgt spid="2">
                                            <p:graphicEl>
                                              <a:dgm id="{0DEEB8F0-E178-4551-BE8B-78CCCD8D81D1}"/>
                                            </p:graphicEl>
                                          </p:spTgt>
                                        </p:tgtEl>
                                        <p:attrNameLst>
                                          <p:attrName>ppt_x</p:attrName>
                                        </p:attrNameLst>
                                      </p:cBhvr>
                                      <p:tavLst>
                                        <p:tav tm="0">
                                          <p:val>
                                            <p:strVal val="#ppt_x"/>
                                          </p:val>
                                        </p:tav>
                                        <p:tav tm="100000">
                                          <p:val>
                                            <p:strVal val="#ppt_x"/>
                                          </p:val>
                                        </p:tav>
                                      </p:tavLst>
                                    </p:anim>
                                    <p:anim calcmode="lin" valueType="num">
                                      <p:cBhvr>
                                        <p:cTn id="40" dur="1000" fill="hold"/>
                                        <p:tgtEl>
                                          <p:spTgt spid="2">
                                            <p:graphicEl>
                                              <a:dgm id="{0DEEB8F0-E178-4551-BE8B-78CCCD8D81D1}"/>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
                                            <p:graphicEl>
                                              <a:dgm id="{00274230-8AA0-4B9E-8BDB-DEF3FD3E0567}"/>
                                            </p:graphicEl>
                                          </p:spTgt>
                                        </p:tgtEl>
                                        <p:attrNameLst>
                                          <p:attrName>style.visibility</p:attrName>
                                        </p:attrNameLst>
                                      </p:cBhvr>
                                      <p:to>
                                        <p:strVal val="visible"/>
                                      </p:to>
                                    </p:set>
                                    <p:animEffect transition="in" filter="fade">
                                      <p:cBhvr>
                                        <p:cTn id="43" dur="1000"/>
                                        <p:tgtEl>
                                          <p:spTgt spid="2">
                                            <p:graphicEl>
                                              <a:dgm id="{00274230-8AA0-4B9E-8BDB-DEF3FD3E0567}"/>
                                            </p:graphicEl>
                                          </p:spTgt>
                                        </p:tgtEl>
                                      </p:cBhvr>
                                    </p:animEffect>
                                    <p:anim calcmode="lin" valueType="num">
                                      <p:cBhvr>
                                        <p:cTn id="44" dur="1000" fill="hold"/>
                                        <p:tgtEl>
                                          <p:spTgt spid="2">
                                            <p:graphicEl>
                                              <a:dgm id="{00274230-8AA0-4B9E-8BDB-DEF3FD3E0567}"/>
                                            </p:graphicEl>
                                          </p:spTgt>
                                        </p:tgtEl>
                                        <p:attrNameLst>
                                          <p:attrName>ppt_x</p:attrName>
                                        </p:attrNameLst>
                                      </p:cBhvr>
                                      <p:tavLst>
                                        <p:tav tm="0">
                                          <p:val>
                                            <p:strVal val="#ppt_x"/>
                                          </p:val>
                                        </p:tav>
                                        <p:tav tm="100000">
                                          <p:val>
                                            <p:strVal val="#ppt_x"/>
                                          </p:val>
                                        </p:tav>
                                      </p:tavLst>
                                    </p:anim>
                                    <p:anim calcmode="lin" valueType="num">
                                      <p:cBhvr>
                                        <p:cTn id="45" dur="1000" fill="hold"/>
                                        <p:tgtEl>
                                          <p:spTgt spid="2">
                                            <p:graphicEl>
                                              <a:dgm id="{00274230-8AA0-4B9E-8BDB-DEF3FD3E0567}"/>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
                                            <p:graphicEl>
                                              <a:dgm id="{7F611491-4D10-4CA0-8649-DF2D0343CC53}"/>
                                            </p:graphicEl>
                                          </p:spTgt>
                                        </p:tgtEl>
                                        <p:attrNameLst>
                                          <p:attrName>style.visibility</p:attrName>
                                        </p:attrNameLst>
                                      </p:cBhvr>
                                      <p:to>
                                        <p:strVal val="visible"/>
                                      </p:to>
                                    </p:set>
                                    <p:animEffect transition="in" filter="fade">
                                      <p:cBhvr>
                                        <p:cTn id="50" dur="1000"/>
                                        <p:tgtEl>
                                          <p:spTgt spid="2">
                                            <p:graphicEl>
                                              <a:dgm id="{7F611491-4D10-4CA0-8649-DF2D0343CC53}"/>
                                            </p:graphicEl>
                                          </p:spTgt>
                                        </p:tgtEl>
                                      </p:cBhvr>
                                    </p:animEffect>
                                    <p:anim calcmode="lin" valueType="num">
                                      <p:cBhvr>
                                        <p:cTn id="51" dur="1000" fill="hold"/>
                                        <p:tgtEl>
                                          <p:spTgt spid="2">
                                            <p:graphicEl>
                                              <a:dgm id="{7F611491-4D10-4CA0-8649-DF2D0343CC53}"/>
                                            </p:graphicEl>
                                          </p:spTgt>
                                        </p:tgtEl>
                                        <p:attrNameLst>
                                          <p:attrName>ppt_x</p:attrName>
                                        </p:attrNameLst>
                                      </p:cBhvr>
                                      <p:tavLst>
                                        <p:tav tm="0">
                                          <p:val>
                                            <p:strVal val="#ppt_x"/>
                                          </p:val>
                                        </p:tav>
                                        <p:tav tm="100000">
                                          <p:val>
                                            <p:strVal val="#ppt_x"/>
                                          </p:val>
                                        </p:tav>
                                      </p:tavLst>
                                    </p:anim>
                                    <p:anim calcmode="lin" valueType="num">
                                      <p:cBhvr>
                                        <p:cTn id="52" dur="1000" fill="hold"/>
                                        <p:tgtEl>
                                          <p:spTgt spid="2">
                                            <p:graphicEl>
                                              <a:dgm id="{7F611491-4D10-4CA0-8649-DF2D0343CC53}"/>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
                                            <p:graphicEl>
                                              <a:dgm id="{C14D2BC9-B417-4180-9830-91B3E4B4991E}"/>
                                            </p:graphicEl>
                                          </p:spTgt>
                                        </p:tgtEl>
                                        <p:attrNameLst>
                                          <p:attrName>style.visibility</p:attrName>
                                        </p:attrNameLst>
                                      </p:cBhvr>
                                      <p:to>
                                        <p:strVal val="visible"/>
                                      </p:to>
                                    </p:set>
                                    <p:animEffect transition="in" filter="fade">
                                      <p:cBhvr>
                                        <p:cTn id="55" dur="1000"/>
                                        <p:tgtEl>
                                          <p:spTgt spid="2">
                                            <p:graphicEl>
                                              <a:dgm id="{C14D2BC9-B417-4180-9830-91B3E4B4991E}"/>
                                            </p:graphicEl>
                                          </p:spTgt>
                                        </p:tgtEl>
                                      </p:cBhvr>
                                    </p:animEffect>
                                    <p:anim calcmode="lin" valueType="num">
                                      <p:cBhvr>
                                        <p:cTn id="56" dur="1000" fill="hold"/>
                                        <p:tgtEl>
                                          <p:spTgt spid="2">
                                            <p:graphicEl>
                                              <a:dgm id="{C14D2BC9-B417-4180-9830-91B3E4B4991E}"/>
                                            </p:graphicEl>
                                          </p:spTgt>
                                        </p:tgtEl>
                                        <p:attrNameLst>
                                          <p:attrName>ppt_x</p:attrName>
                                        </p:attrNameLst>
                                      </p:cBhvr>
                                      <p:tavLst>
                                        <p:tav tm="0">
                                          <p:val>
                                            <p:strVal val="#ppt_x"/>
                                          </p:val>
                                        </p:tav>
                                        <p:tav tm="100000">
                                          <p:val>
                                            <p:strVal val="#ppt_x"/>
                                          </p:val>
                                        </p:tav>
                                      </p:tavLst>
                                    </p:anim>
                                    <p:anim calcmode="lin" valueType="num">
                                      <p:cBhvr>
                                        <p:cTn id="57" dur="1000" fill="hold"/>
                                        <p:tgtEl>
                                          <p:spTgt spid="2">
                                            <p:graphicEl>
                                              <a:dgm id="{C14D2BC9-B417-4180-9830-91B3E4B4991E}"/>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
                                            <p:graphicEl>
                                              <a:dgm id="{82BDCC7A-E7B9-4610-9A80-BFA9B91ADCAF}"/>
                                            </p:graphicEl>
                                          </p:spTgt>
                                        </p:tgtEl>
                                        <p:attrNameLst>
                                          <p:attrName>style.visibility</p:attrName>
                                        </p:attrNameLst>
                                      </p:cBhvr>
                                      <p:to>
                                        <p:strVal val="visible"/>
                                      </p:to>
                                    </p:set>
                                    <p:animEffect transition="in" filter="fade">
                                      <p:cBhvr>
                                        <p:cTn id="62" dur="1000"/>
                                        <p:tgtEl>
                                          <p:spTgt spid="2">
                                            <p:graphicEl>
                                              <a:dgm id="{82BDCC7A-E7B9-4610-9A80-BFA9B91ADCAF}"/>
                                            </p:graphicEl>
                                          </p:spTgt>
                                        </p:tgtEl>
                                      </p:cBhvr>
                                    </p:animEffect>
                                    <p:anim calcmode="lin" valueType="num">
                                      <p:cBhvr>
                                        <p:cTn id="63" dur="1000" fill="hold"/>
                                        <p:tgtEl>
                                          <p:spTgt spid="2">
                                            <p:graphicEl>
                                              <a:dgm id="{82BDCC7A-E7B9-4610-9A80-BFA9B91ADCAF}"/>
                                            </p:graphicEl>
                                          </p:spTgt>
                                        </p:tgtEl>
                                        <p:attrNameLst>
                                          <p:attrName>ppt_x</p:attrName>
                                        </p:attrNameLst>
                                      </p:cBhvr>
                                      <p:tavLst>
                                        <p:tav tm="0">
                                          <p:val>
                                            <p:strVal val="#ppt_x"/>
                                          </p:val>
                                        </p:tav>
                                        <p:tav tm="100000">
                                          <p:val>
                                            <p:strVal val="#ppt_x"/>
                                          </p:val>
                                        </p:tav>
                                      </p:tavLst>
                                    </p:anim>
                                    <p:anim calcmode="lin" valueType="num">
                                      <p:cBhvr>
                                        <p:cTn id="64" dur="1000" fill="hold"/>
                                        <p:tgtEl>
                                          <p:spTgt spid="2">
                                            <p:graphicEl>
                                              <a:dgm id="{82BDCC7A-E7B9-4610-9A80-BFA9B91ADCAF}"/>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
                                            <p:graphicEl>
                                              <a:dgm id="{E5742911-74AA-4F93-961E-13DC939D28A8}"/>
                                            </p:graphicEl>
                                          </p:spTgt>
                                        </p:tgtEl>
                                        <p:attrNameLst>
                                          <p:attrName>style.visibility</p:attrName>
                                        </p:attrNameLst>
                                      </p:cBhvr>
                                      <p:to>
                                        <p:strVal val="visible"/>
                                      </p:to>
                                    </p:set>
                                    <p:animEffect transition="in" filter="fade">
                                      <p:cBhvr>
                                        <p:cTn id="67" dur="1000"/>
                                        <p:tgtEl>
                                          <p:spTgt spid="2">
                                            <p:graphicEl>
                                              <a:dgm id="{E5742911-74AA-4F93-961E-13DC939D28A8}"/>
                                            </p:graphicEl>
                                          </p:spTgt>
                                        </p:tgtEl>
                                      </p:cBhvr>
                                    </p:animEffect>
                                    <p:anim calcmode="lin" valueType="num">
                                      <p:cBhvr>
                                        <p:cTn id="68" dur="1000" fill="hold"/>
                                        <p:tgtEl>
                                          <p:spTgt spid="2">
                                            <p:graphicEl>
                                              <a:dgm id="{E5742911-74AA-4F93-961E-13DC939D28A8}"/>
                                            </p:graphicEl>
                                          </p:spTgt>
                                        </p:tgtEl>
                                        <p:attrNameLst>
                                          <p:attrName>ppt_x</p:attrName>
                                        </p:attrNameLst>
                                      </p:cBhvr>
                                      <p:tavLst>
                                        <p:tav tm="0">
                                          <p:val>
                                            <p:strVal val="#ppt_x"/>
                                          </p:val>
                                        </p:tav>
                                        <p:tav tm="100000">
                                          <p:val>
                                            <p:strVal val="#ppt_x"/>
                                          </p:val>
                                        </p:tav>
                                      </p:tavLst>
                                    </p:anim>
                                    <p:anim calcmode="lin" valueType="num">
                                      <p:cBhvr>
                                        <p:cTn id="69" dur="1000" fill="hold"/>
                                        <p:tgtEl>
                                          <p:spTgt spid="2">
                                            <p:graphicEl>
                                              <a:dgm id="{E5742911-74AA-4F93-961E-13DC939D28A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65942" y="1125123"/>
            <a:ext cx="10149840" cy="646331"/>
          </a:xfrm>
          <a:prstGeom prst="rect">
            <a:avLst/>
          </a:prstGeom>
        </p:spPr>
        <p:txBody>
          <a:bodyPr wrap="square">
            <a:spAutoFit/>
          </a:bodyPr>
          <a:lstStyle/>
          <a:p>
            <a:r>
              <a:rPr lang="es-PE" altLang="es-PE" i="1" dirty="0">
                <a:solidFill>
                  <a:srgbClr val="4D4D4D"/>
                </a:solidFill>
                <a:latin typeface="Arial" panose="020B0604020202020204" pitchFamily="34" charset="0"/>
                <a:cs typeface="Arial" panose="020B0604020202020204" pitchFamily="34" charset="0"/>
              </a:rPr>
              <a:t>Este cuadro les ayudará para validar el correcto registro de un reclamo o queja  del libro de reclamaciones en Portal</a:t>
            </a:r>
            <a:r>
              <a:rPr lang="es-PE" altLang="es-PE" dirty="0">
                <a:solidFill>
                  <a:srgbClr val="4D4D4D"/>
                </a:solidFill>
                <a:latin typeface="Arial" panose="020B0604020202020204" pitchFamily="34" charset="0"/>
                <a:cs typeface="Arial" panose="020B0604020202020204" pitchFamily="34" charset="0"/>
              </a:rPr>
              <a:t>:</a:t>
            </a:r>
            <a:endParaRPr lang="es-PE" dirty="0">
              <a:solidFill>
                <a:srgbClr val="4D4D4D"/>
              </a:solidFill>
            </a:endParaRPr>
          </a:p>
        </p:txBody>
      </p:sp>
      <p:graphicFrame>
        <p:nvGraphicFramePr>
          <p:cNvPr id="5" name="Tabla 4"/>
          <p:cNvGraphicFramePr>
            <a:graphicFrameLocks noGrp="1"/>
          </p:cNvGraphicFramePr>
          <p:nvPr>
            <p:extLst>
              <p:ext uri="{D42A27DB-BD31-4B8C-83A1-F6EECF244321}">
                <p14:modId xmlns:p14="http://schemas.microsoft.com/office/powerpoint/2010/main" val="3670946769"/>
              </p:ext>
            </p:extLst>
          </p:nvPr>
        </p:nvGraphicFramePr>
        <p:xfrm>
          <a:off x="1465942" y="1801770"/>
          <a:ext cx="9390745" cy="4351342"/>
        </p:xfrm>
        <a:graphic>
          <a:graphicData uri="http://schemas.openxmlformats.org/drawingml/2006/table">
            <a:tbl>
              <a:tblPr firstRow="1" firstCol="1" bandRow="1">
                <a:tableStyleId>{ED083AE6-46FA-4A59-8FB0-9F97EB10719F}</a:tableStyleId>
              </a:tblPr>
              <a:tblGrid>
                <a:gridCol w="1872350">
                  <a:extLst>
                    <a:ext uri="{9D8B030D-6E8A-4147-A177-3AD203B41FA5}">
                      <a16:colId xmlns:a16="http://schemas.microsoft.com/office/drawing/2014/main" val="1166327732"/>
                    </a:ext>
                  </a:extLst>
                </a:gridCol>
                <a:gridCol w="1528534">
                  <a:extLst>
                    <a:ext uri="{9D8B030D-6E8A-4147-A177-3AD203B41FA5}">
                      <a16:colId xmlns:a16="http://schemas.microsoft.com/office/drawing/2014/main" val="3719692764"/>
                    </a:ext>
                  </a:extLst>
                </a:gridCol>
                <a:gridCol w="1528534">
                  <a:extLst>
                    <a:ext uri="{9D8B030D-6E8A-4147-A177-3AD203B41FA5}">
                      <a16:colId xmlns:a16="http://schemas.microsoft.com/office/drawing/2014/main" val="4171583076"/>
                    </a:ext>
                  </a:extLst>
                </a:gridCol>
                <a:gridCol w="1926199">
                  <a:extLst>
                    <a:ext uri="{9D8B030D-6E8A-4147-A177-3AD203B41FA5}">
                      <a16:colId xmlns:a16="http://schemas.microsoft.com/office/drawing/2014/main" val="2316939063"/>
                    </a:ext>
                  </a:extLst>
                </a:gridCol>
                <a:gridCol w="2535128">
                  <a:extLst>
                    <a:ext uri="{9D8B030D-6E8A-4147-A177-3AD203B41FA5}">
                      <a16:colId xmlns:a16="http://schemas.microsoft.com/office/drawing/2014/main" val="1455557425"/>
                    </a:ext>
                  </a:extLst>
                </a:gridCol>
              </a:tblGrid>
              <a:tr h="426602">
                <a:tc>
                  <a:txBody>
                    <a:bodyPr/>
                    <a:lstStyle/>
                    <a:p>
                      <a:pPr algn="ctr" rtl="0" fontAlgn="ctr"/>
                      <a:r>
                        <a:rPr lang="es-PE" sz="1400" u="none" strike="noStrike">
                          <a:effectLst/>
                        </a:rPr>
                        <a:t>DIVISIÓN</a:t>
                      </a:r>
                      <a:endParaRPr lang="es-PE" sz="14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400" u="none" strike="noStrike" dirty="0">
                          <a:effectLst/>
                        </a:rPr>
                        <a:t>TEMA</a:t>
                      </a:r>
                      <a:endParaRPr lang="es-PE" sz="1400" b="1" i="0" u="none" strike="noStrike" dirty="0">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400" u="none" strike="noStrike" dirty="0">
                          <a:effectLst/>
                        </a:rPr>
                        <a:t>TIPO</a:t>
                      </a:r>
                      <a:endParaRPr lang="es-PE" sz="1400" b="1" i="0" u="none" strike="noStrike" dirty="0">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400" u="none" strike="noStrike">
                          <a:effectLst/>
                        </a:rPr>
                        <a:t>ESPECIFICACIÓN</a:t>
                      </a:r>
                      <a:endParaRPr lang="es-PE" sz="14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400" u="none" strike="noStrike">
                          <a:effectLst/>
                        </a:rPr>
                        <a:t>CAMPO ESTADÍSTICO</a:t>
                      </a:r>
                      <a:endParaRPr lang="es-PE" sz="1400" b="1" i="0" u="none" strike="noStrike">
                        <a:solidFill>
                          <a:srgbClr val="FFFFFF"/>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1977437264"/>
                  </a:ext>
                </a:extLst>
              </a:tr>
              <a:tr h="39816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dirty="0">
                          <a:effectLst/>
                        </a:rPr>
                        <a:t>RECLAMO</a:t>
                      </a:r>
                      <a:endParaRPr lang="es-PE" sz="1000" b="0" i="0" u="none" strike="noStrike" dirty="0">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MALA ATENCION</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Libro de Reclamaciones - Queja</a:t>
                      </a:r>
                      <a:endParaRPr lang="es-PE" sz="1000" b="0" i="0" u="none" strike="noStrike">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728748349"/>
                  </a:ext>
                </a:extLst>
              </a:tr>
              <a:tr h="38868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RECLAMO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INFRAESTRUCTURA</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Libro de Reclamaciones - Queja</a:t>
                      </a:r>
                      <a:endParaRPr lang="es-PE" sz="1000" b="0" i="0" u="none" strike="noStrike">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3108019819"/>
                  </a:ext>
                </a:extLst>
              </a:tr>
              <a:tr h="36972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dirty="0">
                          <a:effectLst/>
                        </a:rPr>
                        <a:t>RECLAMO</a:t>
                      </a:r>
                      <a:endParaRPr lang="es-PE" sz="1000" b="0" i="0" u="none" strike="noStrike" dirty="0">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EQUIPO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Libro de Reclamaciones - Reclamación</a:t>
                      </a:r>
                      <a:endParaRPr lang="es-PE" sz="1000" b="0" i="0" u="none" strike="noStrike">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292535839"/>
                  </a:ext>
                </a:extLst>
              </a:tr>
              <a:tr h="36972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RECLAMO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ACCESORIOS</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Libro de Reclamaciones - Reclamación</a:t>
                      </a:r>
                      <a:endParaRPr lang="es-PE" sz="1000" b="0" i="0" u="none" strike="noStrike">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1832272251"/>
                  </a:ext>
                </a:extLst>
              </a:tr>
              <a:tr h="36972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RECLAMO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GARANTIAS</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dirty="0">
                          <a:effectLst/>
                        </a:rPr>
                        <a:t>Libro de Reclamaciones - Reclamación</a:t>
                      </a:r>
                      <a:endParaRPr lang="es-PE" sz="1000" b="0" i="0" u="none" strike="noStrike" dirty="0">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2402123261"/>
                  </a:ext>
                </a:extLst>
              </a:tr>
              <a:tr h="36972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RECLAMO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TARIFA DE ALQUILER</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Libro de Reclamaciones - Reclamación</a:t>
                      </a:r>
                      <a:endParaRPr lang="es-PE" sz="1000" b="0" i="0" u="none" strike="noStrike">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2928230341"/>
                  </a:ext>
                </a:extLst>
              </a:tr>
              <a:tr h="36972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RECLAMO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DESCARGA DE CONTENIDO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Libro de Reclamaciones - Reclamación</a:t>
                      </a:r>
                      <a:endParaRPr lang="es-PE" sz="1000" b="0" i="0" u="none" strike="noStrike">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678334859"/>
                  </a:ext>
                </a:extLst>
              </a:tr>
              <a:tr h="36972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RECLAMO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PUBLICIDAD</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Libro de Reclamaciones - Reclamación</a:t>
                      </a:r>
                      <a:endParaRPr lang="es-PE" sz="1000" b="0" i="0" u="none" strike="noStrike">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858718133"/>
                  </a:ext>
                </a:extLst>
              </a:tr>
              <a:tr h="36972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RECLAMO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REPARACION DE EQUIPO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Libro de Reclamaciones - Reclamación</a:t>
                      </a:r>
                      <a:endParaRPr lang="es-PE" sz="1000" b="0" i="0" u="none" strike="noStrike">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4030042465"/>
                  </a:ext>
                </a:extLst>
              </a:tr>
              <a:tr h="549842">
                <a:tc>
                  <a:txBody>
                    <a:bodyPr/>
                    <a:lstStyle/>
                    <a:p>
                      <a:pPr algn="ctr" rtl="0" fontAlgn="ctr"/>
                      <a:r>
                        <a:rPr lang="es-PE" sz="1200" u="none" strike="noStrike">
                          <a:effectLst/>
                        </a:rPr>
                        <a:t>GENERAL</a:t>
                      </a:r>
                      <a:endParaRPr lang="es-PE" sz="1200" b="1" i="0" u="none" strike="noStrike">
                        <a:solidFill>
                          <a:srgbClr val="FFFFFF"/>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INDECOPI</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RECLAMO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a:effectLst/>
                        </a:rPr>
                        <a:t>FALTA DE RESPUESTA/RESPUESTA FUERA DE PLAZO</a:t>
                      </a:r>
                      <a:endParaRPr lang="es-PE" sz="1000" b="0" i="0" u="none" strike="noStrike">
                        <a:solidFill>
                          <a:srgbClr val="000000"/>
                        </a:solidFill>
                        <a:effectLst/>
                        <a:latin typeface="Calibri" panose="020F0502020204030204" pitchFamily="34" charset="0"/>
                      </a:endParaRPr>
                    </a:p>
                  </a:txBody>
                  <a:tcPr marL="9480" marR="9480" marT="9480" marB="0" anchor="ctr"/>
                </a:tc>
                <a:tc>
                  <a:txBody>
                    <a:bodyPr/>
                    <a:lstStyle/>
                    <a:p>
                      <a:pPr algn="ctr" rtl="0" fontAlgn="ctr"/>
                      <a:r>
                        <a:rPr lang="es-PE" sz="1000" u="none" strike="noStrike" dirty="0">
                          <a:effectLst/>
                        </a:rPr>
                        <a:t>Libro de Reclamaciones - Reclamación</a:t>
                      </a:r>
                      <a:endParaRPr lang="es-PE" sz="1000" b="0" i="0" u="none" strike="noStrike" dirty="0">
                        <a:solidFill>
                          <a:srgbClr val="000000"/>
                        </a:solidFill>
                        <a:effectLst/>
                        <a:latin typeface="Calibri" panose="020F0502020204030204" pitchFamily="34" charset="0"/>
                      </a:endParaRPr>
                    </a:p>
                  </a:txBody>
                  <a:tcPr marL="9480" marR="9480" marT="9480" marB="0" anchor="ctr"/>
                </a:tc>
                <a:extLst>
                  <a:ext uri="{0D108BD9-81ED-4DB2-BD59-A6C34878D82A}">
                    <a16:rowId xmlns:a16="http://schemas.microsoft.com/office/drawing/2014/main" val="2941098140"/>
                  </a:ext>
                </a:extLst>
              </a:tr>
            </a:tbl>
          </a:graphicData>
        </a:graphic>
      </p:graphicFrame>
      <p:sp>
        <p:nvSpPr>
          <p:cNvPr id="3" name="Título 2"/>
          <p:cNvSpPr>
            <a:spLocks noGrp="1"/>
          </p:cNvSpPr>
          <p:nvPr>
            <p:ph type="title"/>
          </p:nvPr>
        </p:nvSpPr>
        <p:spPr/>
        <p:txBody>
          <a:bodyPr/>
          <a:lstStyle/>
          <a:p>
            <a:r>
              <a:rPr lang="es-PE" dirty="0"/>
              <a:t>Registro en portal TP y TP-TPF_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15</a:t>
            </a:fld>
            <a:endParaRPr lang="es-PE"/>
          </a:p>
        </p:txBody>
      </p:sp>
    </p:spTree>
    <p:extLst>
      <p:ext uri="{BB962C8B-B14F-4D97-AF65-F5344CB8AC3E}">
        <p14:creationId xmlns:p14="http://schemas.microsoft.com/office/powerpoint/2010/main" val="1631055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881FE5E-7A10-46FB-8877-5752CE45373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Lst>
          </a:blip>
          <a:srcRect l="15001" t="24890" r="1507" b="10191"/>
          <a:stretch/>
        </p:blipFill>
        <p:spPr>
          <a:xfrm>
            <a:off x="793377" y="1656536"/>
            <a:ext cx="10179424" cy="4276164"/>
          </a:xfrm>
          <a:prstGeom prst="rect">
            <a:avLst/>
          </a:prstGeom>
        </p:spPr>
      </p:pic>
      <p:pic>
        <p:nvPicPr>
          <p:cNvPr id="6" name="Imagen 5"/>
          <p:cNvPicPr>
            <a:picLocks noChangeAspect="1"/>
          </p:cNvPicPr>
          <p:nvPr/>
        </p:nvPicPr>
        <p:blipFill rotWithShape="1">
          <a:blip r:embed="rId4" cstate="email">
            <a:clrChange>
              <a:clrFrom>
                <a:srgbClr val="FEFEFE"/>
              </a:clrFrom>
              <a:clrTo>
                <a:srgbClr val="FEFEFE">
                  <a:alpha val="0"/>
                </a:srgbClr>
              </a:clrTo>
            </a:clrChange>
            <a:extLst>
              <a:ext uri="{28A0092B-C50C-407E-A947-70E740481C1C}">
                <a14:useLocalDpi xmlns:a14="http://schemas.microsoft.com/office/drawing/2010/main"/>
              </a:ext>
            </a:extLst>
          </a:blip>
          <a:srcRect r="25090"/>
          <a:stretch/>
        </p:blipFill>
        <p:spPr>
          <a:xfrm>
            <a:off x="9049871" y="2151344"/>
            <a:ext cx="2461937" cy="3286548"/>
          </a:xfrm>
          <a:prstGeom prst="rect">
            <a:avLst/>
          </a:prstGeom>
        </p:spPr>
      </p:pic>
      <p:sp>
        <p:nvSpPr>
          <p:cNvPr id="18" name="Llamada rectangular redondeada 17"/>
          <p:cNvSpPr/>
          <p:nvPr/>
        </p:nvSpPr>
        <p:spPr>
          <a:xfrm>
            <a:off x="7467600" y="1064440"/>
            <a:ext cx="4044208" cy="1049031"/>
          </a:xfrm>
          <a:prstGeom prst="wedgeRoundRectCallout">
            <a:avLst>
              <a:gd name="adj1" fmla="val 30936"/>
              <a:gd name="adj2" fmla="val 79660"/>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s-PE" altLang="es-PE" dirty="0">
                <a:solidFill>
                  <a:srgbClr val="4D4D4D"/>
                </a:solidFill>
                <a:latin typeface="Arial" panose="020B0604020202020204" pitchFamily="34" charset="0"/>
                <a:cs typeface="Arial" panose="020B0604020202020204" pitchFamily="34" charset="0"/>
              </a:rPr>
              <a:t>Llenamos todo los datos correspondientes a la reclamación o queja en estado abierto (Portal).</a:t>
            </a:r>
          </a:p>
        </p:txBody>
      </p:sp>
      <p:sp>
        <p:nvSpPr>
          <p:cNvPr id="3" name="Título 2"/>
          <p:cNvSpPr>
            <a:spLocks noGrp="1"/>
          </p:cNvSpPr>
          <p:nvPr>
            <p:ph type="title"/>
          </p:nvPr>
        </p:nvSpPr>
        <p:spPr/>
        <p:txBody>
          <a:bodyPr/>
          <a:lstStyle/>
          <a:p>
            <a:r>
              <a:rPr lang="es-PE" dirty="0"/>
              <a:t>Registro en portal TP y TP-TPF_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16</a:t>
            </a:fld>
            <a:endParaRPr lang="es-PE"/>
          </a:p>
        </p:txBody>
      </p:sp>
      <p:sp>
        <p:nvSpPr>
          <p:cNvPr id="8" name="Rectángulo: esquinas redondeadas 7">
            <a:extLst>
              <a:ext uri="{FF2B5EF4-FFF2-40B4-BE49-F238E27FC236}">
                <a16:creationId xmlns:a16="http://schemas.microsoft.com/office/drawing/2014/main" id="{503FCEC1-C3A2-4C8D-8347-D75CB1132259}"/>
              </a:ext>
            </a:extLst>
          </p:cNvPr>
          <p:cNvSpPr/>
          <p:nvPr/>
        </p:nvSpPr>
        <p:spPr>
          <a:xfrm>
            <a:off x="4354605" y="2124450"/>
            <a:ext cx="927847" cy="349623"/>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esquinas redondeadas 8">
            <a:extLst>
              <a:ext uri="{FF2B5EF4-FFF2-40B4-BE49-F238E27FC236}">
                <a16:creationId xmlns:a16="http://schemas.microsoft.com/office/drawing/2014/main" id="{4A89D1F5-9D73-428B-8707-F4EFD0C8980C}"/>
              </a:ext>
            </a:extLst>
          </p:cNvPr>
          <p:cNvSpPr/>
          <p:nvPr/>
        </p:nvSpPr>
        <p:spPr>
          <a:xfrm>
            <a:off x="793377" y="3056779"/>
            <a:ext cx="1667435" cy="349623"/>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esquinas redondeadas 9">
            <a:extLst>
              <a:ext uri="{FF2B5EF4-FFF2-40B4-BE49-F238E27FC236}">
                <a16:creationId xmlns:a16="http://schemas.microsoft.com/office/drawing/2014/main" id="{D6A77415-E5CB-4139-B0A1-DEC6767E41BC}"/>
              </a:ext>
            </a:extLst>
          </p:cNvPr>
          <p:cNvSpPr/>
          <p:nvPr/>
        </p:nvSpPr>
        <p:spPr>
          <a:xfrm>
            <a:off x="4282890" y="3056778"/>
            <a:ext cx="1667435" cy="349623"/>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7350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F05D2B-1FA3-4C9F-AFF0-4C27F7197049}"/>
              </a:ext>
            </a:extLst>
          </p:cNvPr>
          <p:cNvSpPr>
            <a:spLocks noGrp="1"/>
          </p:cNvSpPr>
          <p:nvPr>
            <p:ph type="title"/>
          </p:nvPr>
        </p:nvSpPr>
        <p:spPr/>
        <p:txBody>
          <a:bodyPr/>
          <a:lstStyle/>
          <a:p>
            <a:r>
              <a:rPr lang="es-PE" dirty="0"/>
              <a:t>Registro en portal TP y TP-TPF_</a:t>
            </a:r>
          </a:p>
        </p:txBody>
      </p:sp>
      <p:sp>
        <p:nvSpPr>
          <p:cNvPr id="3" name="Marcador de número de diapositiva 2">
            <a:extLst>
              <a:ext uri="{FF2B5EF4-FFF2-40B4-BE49-F238E27FC236}">
                <a16:creationId xmlns:a16="http://schemas.microsoft.com/office/drawing/2014/main" id="{832F6761-A43B-459F-9540-6CD319B0E557}"/>
              </a:ext>
            </a:extLst>
          </p:cNvPr>
          <p:cNvSpPr>
            <a:spLocks noGrp="1"/>
          </p:cNvSpPr>
          <p:nvPr>
            <p:ph type="sldNum" sz="quarter" idx="12"/>
          </p:nvPr>
        </p:nvSpPr>
        <p:spPr/>
        <p:txBody>
          <a:bodyPr/>
          <a:lstStyle/>
          <a:p>
            <a:fld id="{311D10DB-C6DC-4D1D-AB01-35490902C070}" type="slidenum">
              <a:rPr lang="es-PE" smtClean="0"/>
              <a:t>17</a:t>
            </a:fld>
            <a:endParaRPr lang="es-PE"/>
          </a:p>
        </p:txBody>
      </p:sp>
      <p:pic>
        <p:nvPicPr>
          <p:cNvPr id="4" name="Imagen 3">
            <a:extLst>
              <a:ext uri="{FF2B5EF4-FFF2-40B4-BE49-F238E27FC236}">
                <a16:creationId xmlns:a16="http://schemas.microsoft.com/office/drawing/2014/main" id="{B4FE1EDD-95B6-42EE-A936-DDB00EC53E6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Lst>
          </a:blip>
          <a:srcRect l="14891" t="27748" r="1396" b="5495"/>
          <a:stretch/>
        </p:blipFill>
        <p:spPr>
          <a:xfrm>
            <a:off x="954741" y="1385047"/>
            <a:ext cx="10206319" cy="4679578"/>
          </a:xfrm>
          <a:prstGeom prst="rect">
            <a:avLst/>
          </a:prstGeom>
        </p:spPr>
      </p:pic>
      <p:sp>
        <p:nvSpPr>
          <p:cNvPr id="5" name="Rectángulo: esquinas redondeadas 4">
            <a:extLst>
              <a:ext uri="{FF2B5EF4-FFF2-40B4-BE49-F238E27FC236}">
                <a16:creationId xmlns:a16="http://schemas.microsoft.com/office/drawing/2014/main" id="{7B9DDE26-0F3F-4E96-A447-FF64303F8615}"/>
              </a:ext>
            </a:extLst>
          </p:cNvPr>
          <p:cNvSpPr/>
          <p:nvPr/>
        </p:nvSpPr>
        <p:spPr>
          <a:xfrm>
            <a:off x="954741" y="3137463"/>
            <a:ext cx="1183341" cy="278092"/>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a:extLst>
              <a:ext uri="{FF2B5EF4-FFF2-40B4-BE49-F238E27FC236}">
                <a16:creationId xmlns:a16="http://schemas.microsoft.com/office/drawing/2014/main" id="{13C5AA55-32CE-44AD-9BAE-3E13A1D7E919}"/>
              </a:ext>
            </a:extLst>
          </p:cNvPr>
          <p:cNvPicPr>
            <a:picLocks noChangeAspect="1"/>
          </p:cNvPicPr>
          <p:nvPr/>
        </p:nvPicPr>
        <p:blipFill rotWithShape="1">
          <a:blip r:embed="rId4" cstate="email">
            <a:clrChange>
              <a:clrFrom>
                <a:srgbClr val="FEFEFE"/>
              </a:clrFrom>
              <a:clrTo>
                <a:srgbClr val="FEFEFE">
                  <a:alpha val="0"/>
                </a:srgbClr>
              </a:clrTo>
            </a:clrChange>
            <a:extLst>
              <a:ext uri="{28A0092B-C50C-407E-A947-70E740481C1C}">
                <a14:useLocalDpi xmlns:a14="http://schemas.microsoft.com/office/drawing/2010/main"/>
              </a:ext>
            </a:extLst>
          </a:blip>
          <a:srcRect r="25090"/>
          <a:stretch/>
        </p:blipFill>
        <p:spPr>
          <a:xfrm>
            <a:off x="8891863" y="2778077"/>
            <a:ext cx="2461937" cy="3286548"/>
          </a:xfrm>
          <a:prstGeom prst="rect">
            <a:avLst/>
          </a:prstGeom>
        </p:spPr>
      </p:pic>
      <p:sp>
        <p:nvSpPr>
          <p:cNvPr id="7" name="Llamada rectangular redondeada 17">
            <a:extLst>
              <a:ext uri="{FF2B5EF4-FFF2-40B4-BE49-F238E27FC236}">
                <a16:creationId xmlns:a16="http://schemas.microsoft.com/office/drawing/2014/main" id="{0DFC96AC-5003-44FF-8EDA-B075CBCADC71}"/>
              </a:ext>
            </a:extLst>
          </p:cNvPr>
          <p:cNvSpPr/>
          <p:nvPr/>
        </p:nvSpPr>
        <p:spPr>
          <a:xfrm>
            <a:off x="7309592" y="1691173"/>
            <a:ext cx="4044208" cy="1049031"/>
          </a:xfrm>
          <a:prstGeom prst="wedgeRoundRectCallout">
            <a:avLst>
              <a:gd name="adj1" fmla="val 30936"/>
              <a:gd name="adj2" fmla="val 79660"/>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s-PE" altLang="es-PE" dirty="0">
                <a:solidFill>
                  <a:srgbClr val="4D4D4D"/>
                </a:solidFill>
                <a:latin typeface="Arial" panose="020B0604020202020204" pitchFamily="34" charset="0"/>
                <a:cs typeface="Arial" panose="020B0604020202020204" pitchFamily="34" charset="0"/>
              </a:rPr>
              <a:t>Con el incidente ya creado, ingresamos al mismo y hacemos </a:t>
            </a:r>
            <a:r>
              <a:rPr lang="es-PE" altLang="es-PE" dirty="0" err="1">
                <a:solidFill>
                  <a:srgbClr val="4D4D4D"/>
                </a:solidFill>
                <a:latin typeface="Arial" panose="020B0604020202020204" pitchFamily="34" charset="0"/>
                <a:cs typeface="Arial" panose="020B0604020202020204" pitchFamily="34" charset="0"/>
              </a:rPr>
              <a:t>click</a:t>
            </a:r>
            <a:r>
              <a:rPr lang="es-PE" altLang="es-PE" dirty="0">
                <a:solidFill>
                  <a:srgbClr val="4D4D4D"/>
                </a:solidFill>
                <a:latin typeface="Arial" panose="020B0604020202020204" pitchFamily="34" charset="0"/>
                <a:cs typeface="Arial" panose="020B0604020202020204" pitchFamily="34" charset="0"/>
              </a:rPr>
              <a:t> en “registrar comunicación”.</a:t>
            </a:r>
          </a:p>
        </p:txBody>
      </p:sp>
    </p:spTree>
    <p:extLst>
      <p:ext uri="{BB962C8B-B14F-4D97-AF65-F5344CB8AC3E}">
        <p14:creationId xmlns:p14="http://schemas.microsoft.com/office/powerpoint/2010/main" val="335508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rotWithShape="1">
          <a:blip r:embed="rId2" cstate="email">
            <a:extLst>
              <a:ext uri="{28A0092B-C50C-407E-A947-70E740481C1C}">
                <a14:useLocalDpi xmlns:a14="http://schemas.microsoft.com/office/drawing/2010/main"/>
              </a:ext>
            </a:extLst>
          </a:blip>
          <a:srcRect r="21954"/>
          <a:stretch/>
        </p:blipFill>
        <p:spPr>
          <a:xfrm>
            <a:off x="7980934" y="1040945"/>
            <a:ext cx="3207017" cy="4109158"/>
          </a:xfrm>
          <a:prstGeom prst="rect">
            <a:avLst/>
          </a:prstGeom>
        </p:spPr>
      </p:pic>
      <p:pic>
        <p:nvPicPr>
          <p:cNvPr id="11" name="Picture 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70961" y="3476065"/>
            <a:ext cx="10510204" cy="2354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Llamada rectangular redondeada 11"/>
          <p:cNvSpPr/>
          <p:nvPr/>
        </p:nvSpPr>
        <p:spPr>
          <a:xfrm>
            <a:off x="914400" y="1771158"/>
            <a:ext cx="7516906" cy="1483029"/>
          </a:xfrm>
          <a:prstGeom prst="wedgeRoundRectCallout">
            <a:avLst>
              <a:gd name="adj1" fmla="val 56156"/>
              <a:gd name="adj2" fmla="val -3317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s-PE" altLang="es-PE" dirty="0">
                <a:solidFill>
                  <a:srgbClr val="4D4D4D"/>
                </a:solidFill>
                <a:latin typeface="Arial" panose="020B0604020202020204" pitchFamily="34" charset="0"/>
                <a:cs typeface="Arial" panose="020B0604020202020204" pitchFamily="34" charset="0"/>
              </a:rPr>
              <a:t>Llenamos </a:t>
            </a:r>
            <a:r>
              <a:rPr lang="es-PE" altLang="es-PE" b="1" dirty="0">
                <a:solidFill>
                  <a:srgbClr val="4D4D4D"/>
                </a:solidFill>
                <a:latin typeface="Arial" panose="020B0604020202020204" pitchFamily="34" charset="0"/>
                <a:cs typeface="Arial" panose="020B0604020202020204" pitchFamily="34" charset="0"/>
              </a:rPr>
              <a:t>TODOS</a:t>
            </a:r>
            <a:r>
              <a:rPr lang="es-PE" altLang="es-PE" dirty="0">
                <a:solidFill>
                  <a:srgbClr val="4D4D4D"/>
                </a:solidFill>
                <a:latin typeface="Arial" panose="020B0604020202020204" pitchFamily="34" charset="0"/>
                <a:cs typeface="Arial" panose="020B0604020202020204" pitchFamily="34" charset="0"/>
              </a:rPr>
              <a:t> los campos que figuran a continuación para coordinar el envío de la carta de respuesta.</a:t>
            </a:r>
          </a:p>
          <a:p>
            <a:pPr algn="ctr"/>
            <a:r>
              <a:rPr lang="es-PE" altLang="es-PE" dirty="0">
                <a:solidFill>
                  <a:srgbClr val="4D4D4D"/>
                </a:solidFill>
                <a:latin typeface="Arial" panose="020B0604020202020204" pitchFamily="34" charset="0"/>
                <a:cs typeface="Arial" panose="020B0604020202020204" pitchFamily="34" charset="0"/>
              </a:rPr>
              <a:t>En la opción </a:t>
            </a:r>
            <a:r>
              <a:rPr lang="es-PE" altLang="es-PE" b="1" i="1" u="sng" dirty="0">
                <a:solidFill>
                  <a:srgbClr val="4D4D4D"/>
                </a:solidFill>
                <a:latin typeface="Arial" panose="020B0604020202020204" pitchFamily="34" charset="0"/>
                <a:cs typeface="Arial" panose="020B0604020202020204" pitchFamily="34" charset="0"/>
              </a:rPr>
              <a:t>“TIPO”</a:t>
            </a:r>
            <a:r>
              <a:rPr lang="es-PE" altLang="es-PE" b="1" i="1" dirty="0">
                <a:solidFill>
                  <a:srgbClr val="4D4D4D"/>
                </a:solidFill>
                <a:latin typeface="Arial" panose="020B0604020202020204" pitchFamily="34" charset="0"/>
                <a:cs typeface="Arial" panose="020B0604020202020204" pitchFamily="34" charset="0"/>
              </a:rPr>
              <a:t> </a:t>
            </a:r>
            <a:r>
              <a:rPr lang="es-PE" altLang="es-PE" dirty="0">
                <a:solidFill>
                  <a:srgbClr val="4D4D4D"/>
                </a:solidFill>
                <a:latin typeface="Arial" panose="020B0604020202020204" pitchFamily="34" charset="0"/>
                <a:cs typeface="Arial" panose="020B0604020202020204" pitchFamily="34" charset="0"/>
              </a:rPr>
              <a:t>lo dejamos en blanco ya que se editará cuando tengamos la recepción de la carta a través de la web de URBANO.</a:t>
            </a:r>
          </a:p>
        </p:txBody>
      </p:sp>
      <p:sp>
        <p:nvSpPr>
          <p:cNvPr id="15" name="Rectángulo redondeado 14"/>
          <p:cNvSpPr/>
          <p:nvPr/>
        </p:nvSpPr>
        <p:spPr>
          <a:xfrm>
            <a:off x="770961" y="5491015"/>
            <a:ext cx="3075325" cy="232229"/>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Título 2"/>
          <p:cNvSpPr>
            <a:spLocks noGrp="1"/>
          </p:cNvSpPr>
          <p:nvPr>
            <p:ph type="title"/>
          </p:nvPr>
        </p:nvSpPr>
        <p:spPr/>
        <p:txBody>
          <a:bodyPr/>
          <a:lstStyle/>
          <a:p>
            <a:r>
              <a:rPr lang="es-PE" dirty="0"/>
              <a:t>Registro en portal TP y TP-TPF_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18</a:t>
            </a:fld>
            <a:endParaRPr lang="es-PE"/>
          </a:p>
        </p:txBody>
      </p:sp>
    </p:spTree>
    <p:extLst>
      <p:ext uri="{BB962C8B-B14F-4D97-AF65-F5344CB8AC3E}">
        <p14:creationId xmlns:p14="http://schemas.microsoft.com/office/powerpoint/2010/main" val="371089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image005"/>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l="31810" t="49110" r="17151" b="582"/>
          <a:stretch/>
        </p:blipFill>
        <p:spPr bwMode="auto">
          <a:xfrm>
            <a:off x="5663247" y="1363613"/>
            <a:ext cx="5042481" cy="1420020"/>
          </a:xfrm>
          <a:prstGeom prst="roundRect">
            <a:avLst>
              <a:gd name="adj" fmla="val 509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lamada ovalada 3"/>
          <p:cNvSpPr/>
          <p:nvPr/>
        </p:nvSpPr>
        <p:spPr>
          <a:xfrm>
            <a:off x="890816" y="1365700"/>
            <a:ext cx="4366984" cy="734762"/>
          </a:xfrm>
          <a:prstGeom prst="wedgeRoundRectCallout">
            <a:avLst>
              <a:gd name="adj1" fmla="val -11468"/>
              <a:gd name="adj2" fmla="val 78520"/>
              <a:gd name="adj3" fmla="val 16667"/>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s-ES" dirty="0">
                <a:solidFill>
                  <a:srgbClr val="4D4D4D"/>
                </a:solidFill>
                <a:latin typeface="Arial" panose="020B0604020202020204" pitchFamily="34" charset="0"/>
                <a:cs typeface="Arial" panose="020B0604020202020204" pitchFamily="34" charset="0"/>
              </a:rPr>
              <a:t>Este código SAC se debe de colocar en la carta de respuesta.</a:t>
            </a:r>
            <a:endParaRPr lang="en-US" dirty="0">
              <a:solidFill>
                <a:srgbClr val="4D4D4D"/>
              </a:solidFill>
              <a:latin typeface="Arial" panose="020B0604020202020204" pitchFamily="34" charset="0"/>
              <a:cs typeface="Arial" panose="020B0604020202020204" pitchFamily="34" charset="0"/>
            </a:endParaRPr>
          </a:p>
        </p:txBody>
      </p:sp>
      <p:pic>
        <p:nvPicPr>
          <p:cNvPr id="9" name="Imagen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934" y="2370429"/>
            <a:ext cx="4029366" cy="4029366"/>
          </a:xfrm>
          <a:prstGeom prst="rect">
            <a:avLst/>
          </a:prstGeom>
        </p:spPr>
      </p:pic>
      <p:sp>
        <p:nvSpPr>
          <p:cNvPr id="11" name="Rectángulo 10"/>
          <p:cNvSpPr/>
          <p:nvPr/>
        </p:nvSpPr>
        <p:spPr>
          <a:xfrm>
            <a:off x="3975100" y="5926122"/>
            <a:ext cx="7378700" cy="307777"/>
          </a:xfrm>
          <a:prstGeom prst="rect">
            <a:avLst/>
          </a:prstGeom>
        </p:spPr>
        <p:txBody>
          <a:bodyPr wrap="square">
            <a:spAutoFit/>
          </a:bodyPr>
          <a:lstStyle/>
          <a:p>
            <a:r>
              <a:rPr lang="es-PE" sz="1400" b="1" i="1" dirty="0">
                <a:solidFill>
                  <a:schemeClr val="tx1">
                    <a:lumMod val="65000"/>
                    <a:lumOff val="35000"/>
                  </a:schemeClr>
                </a:solidFill>
                <a:latin typeface="Arial" panose="020B0604020202020204" pitchFamily="34" charset="0"/>
                <a:cs typeface="Arial" panose="020B0604020202020204" pitchFamily="34" charset="0"/>
              </a:rPr>
              <a:t>Ruta: Mi corcho &gt; Reclamos &gt; Libro de reclamaciones &gt; Cartas Modelo de respuesta</a:t>
            </a:r>
            <a:endParaRPr lang="es-PE" sz="1400" b="1" i="1" dirty="0">
              <a:solidFill>
                <a:schemeClr val="tx1">
                  <a:lumMod val="65000"/>
                  <a:lumOff val="35000"/>
                </a:schemeClr>
              </a:solidFill>
            </a:endParaRPr>
          </a:p>
        </p:txBody>
      </p:sp>
      <p:sp>
        <p:nvSpPr>
          <p:cNvPr id="3" name="Título 2"/>
          <p:cNvSpPr>
            <a:spLocks noGrp="1"/>
          </p:cNvSpPr>
          <p:nvPr>
            <p:ph type="title"/>
          </p:nvPr>
        </p:nvSpPr>
        <p:spPr/>
        <p:txBody>
          <a:bodyPr/>
          <a:lstStyle/>
          <a:p>
            <a:r>
              <a:rPr lang="es-PE" dirty="0"/>
              <a:t>Registro en portal TP y TP-TPF_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19</a:t>
            </a:fld>
            <a:endParaRPr lang="es-PE"/>
          </a:p>
        </p:txBody>
      </p:sp>
      <p:sp>
        <p:nvSpPr>
          <p:cNvPr id="12" name="Llamada rectangular redondeada 9">
            <a:extLst>
              <a:ext uri="{FF2B5EF4-FFF2-40B4-BE49-F238E27FC236}">
                <a16:creationId xmlns:a16="http://schemas.microsoft.com/office/drawing/2014/main" id="{CCF9DE6F-CF7C-43D2-933C-6105A2547B92}"/>
              </a:ext>
            </a:extLst>
          </p:cNvPr>
          <p:cNvSpPr/>
          <p:nvPr/>
        </p:nvSpPr>
        <p:spPr>
          <a:xfrm>
            <a:off x="5663247" y="3088063"/>
            <a:ext cx="5042481" cy="790942"/>
          </a:xfrm>
          <a:prstGeom prst="wedgeRoundRectCallout">
            <a:avLst>
              <a:gd name="adj1" fmla="val -73715"/>
              <a:gd name="adj2" fmla="val 22020"/>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PE" dirty="0">
                <a:solidFill>
                  <a:srgbClr val="4D4D4D"/>
                </a:solidFill>
                <a:latin typeface="Arial" panose="020B0604020202020204" pitchFamily="34" charset="0"/>
                <a:cs typeface="Arial" panose="020B0604020202020204" pitchFamily="34" charset="0"/>
              </a:rPr>
              <a:t>¿Qué debo hacer cuando ya tenga lista la carta modelo?</a:t>
            </a:r>
          </a:p>
        </p:txBody>
      </p:sp>
      <p:sp>
        <p:nvSpPr>
          <p:cNvPr id="13" name="Rectángulo 12">
            <a:extLst>
              <a:ext uri="{FF2B5EF4-FFF2-40B4-BE49-F238E27FC236}">
                <a16:creationId xmlns:a16="http://schemas.microsoft.com/office/drawing/2014/main" id="{CBFCAA6C-2AA4-41D9-8BAF-BA6CCF391686}"/>
              </a:ext>
            </a:extLst>
          </p:cNvPr>
          <p:cNvSpPr/>
          <p:nvPr/>
        </p:nvSpPr>
        <p:spPr>
          <a:xfrm>
            <a:off x="5386920" y="4183434"/>
            <a:ext cx="5595134" cy="1569660"/>
          </a:xfrm>
          <a:prstGeom prst="rect">
            <a:avLst/>
          </a:prstGeom>
        </p:spPr>
        <p:txBody>
          <a:bodyPr wrap="square">
            <a:spAutoFit/>
          </a:bodyPr>
          <a:lstStyle/>
          <a:p>
            <a:pPr marL="285750" indent="-285750">
              <a:buFont typeface="Wingdings" panose="05000000000000000000" pitchFamily="2" charset="2"/>
              <a:buChar char="ü"/>
            </a:pPr>
            <a:r>
              <a:rPr lang="es-PE" sz="1600" dirty="0">
                <a:solidFill>
                  <a:schemeClr val="tx1">
                    <a:lumMod val="65000"/>
                    <a:lumOff val="35000"/>
                  </a:schemeClr>
                </a:solidFill>
                <a:latin typeface="Arial" panose="020B0604020202020204" pitchFamily="34" charset="0"/>
                <a:cs typeface="Arial" panose="020B0604020202020204" pitchFamily="34" charset="0"/>
              </a:rPr>
              <a:t>Imprimir una(1) original de la carta modelo preparada (la misma que debería ir en sobre).</a:t>
            </a:r>
          </a:p>
          <a:p>
            <a:pPr marL="285750" indent="-285750">
              <a:buFont typeface="Wingdings" panose="05000000000000000000" pitchFamily="2" charset="2"/>
              <a:buChar char="ü"/>
            </a:pPr>
            <a:r>
              <a:rPr lang="es-PE" sz="1600" dirty="0">
                <a:solidFill>
                  <a:schemeClr val="tx1">
                    <a:lumMod val="65000"/>
                    <a:lumOff val="35000"/>
                  </a:schemeClr>
                </a:solidFill>
                <a:latin typeface="Arial" panose="020B0604020202020204" pitchFamily="34" charset="0"/>
                <a:cs typeface="Arial" panose="020B0604020202020204" pitchFamily="34" charset="0"/>
              </a:rPr>
              <a:t>Imprimir el Acta de Notificación Bajo Puerta.</a:t>
            </a:r>
          </a:p>
          <a:p>
            <a:pPr marL="285750" indent="-285750">
              <a:buFont typeface="Wingdings" panose="05000000000000000000" pitchFamily="2" charset="2"/>
              <a:buChar char="ü"/>
            </a:pPr>
            <a:r>
              <a:rPr lang="es-PE" sz="1600" dirty="0">
                <a:solidFill>
                  <a:schemeClr val="tx1">
                    <a:lumMod val="65000"/>
                    <a:lumOff val="35000"/>
                  </a:schemeClr>
                </a:solidFill>
                <a:latin typeface="Arial" panose="020B0604020202020204" pitchFamily="34" charset="0"/>
                <a:cs typeface="Arial" panose="020B0604020202020204" pitchFamily="34" charset="0"/>
              </a:rPr>
              <a:t>Guardar en un sobre sellado: La Carta Modelo original y el Acta de Notificación en dos (02) copias (engrapadas en el mismo sobre).</a:t>
            </a:r>
          </a:p>
        </p:txBody>
      </p:sp>
    </p:spTree>
    <p:extLst>
      <p:ext uri="{BB962C8B-B14F-4D97-AF65-F5344CB8AC3E}">
        <p14:creationId xmlns:p14="http://schemas.microsoft.com/office/powerpoint/2010/main" val="69628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fade">
                                      <p:cBhvr>
                                        <p:cTn id="27" dur="500"/>
                                        <p:tgtEl>
                                          <p:spTgt spid="1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fade">
                                      <p:cBhvr>
                                        <p:cTn id="32" dur="500"/>
                                        <p:tgtEl>
                                          <p:spTgt spid="1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animBg="1"/>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265470" y="235974"/>
            <a:ext cx="11695471" cy="6390353"/>
          </a:xfrm>
          <a:prstGeom prst="round2DiagRect">
            <a:avLst>
              <a:gd name="adj1" fmla="val 22437"/>
              <a:gd name="adj2" fmla="val 0"/>
            </a:avLst>
          </a:prstGeom>
        </p:spPr>
      </p:pic>
      <p:pic>
        <p:nvPicPr>
          <p:cNvPr id="4" name="Image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ángulo 2"/>
          <p:cNvSpPr/>
          <p:nvPr/>
        </p:nvSpPr>
        <p:spPr>
          <a:xfrm>
            <a:off x="1592737" y="2140696"/>
            <a:ext cx="8936718" cy="1384995"/>
          </a:xfrm>
          <a:prstGeom prst="rect">
            <a:avLst/>
          </a:prstGeom>
        </p:spPr>
        <p:txBody>
          <a:bodyPr wrap="square">
            <a:spAutoFit/>
          </a:bodyPr>
          <a:lstStyle/>
          <a:p>
            <a:pPr algn="just"/>
            <a:r>
              <a:rPr lang="es-ES" sz="2800" dirty="0">
                <a:solidFill>
                  <a:srgbClr val="4D4D4D"/>
                </a:solidFill>
                <a:latin typeface="Arial" panose="020B0604020202020204" pitchFamily="34" charset="0"/>
                <a:cs typeface="Arial" panose="020B0604020202020204" pitchFamily="34" charset="0"/>
              </a:rPr>
              <a:t>Poder identificar y estandarizar nuestros conocimientos para un correcto llenado y registro del Libro de Reclamaciones.</a:t>
            </a:r>
          </a:p>
        </p:txBody>
      </p:sp>
      <p:sp>
        <p:nvSpPr>
          <p:cNvPr id="10" name="Rectángulo 9"/>
          <p:cNvSpPr/>
          <p:nvPr/>
        </p:nvSpPr>
        <p:spPr>
          <a:xfrm>
            <a:off x="1605071" y="4326407"/>
            <a:ext cx="8054084" cy="523220"/>
          </a:xfrm>
          <a:prstGeom prst="rect">
            <a:avLst/>
          </a:prstGeom>
        </p:spPr>
        <p:txBody>
          <a:bodyPr wrap="square">
            <a:spAutoFit/>
          </a:bodyPr>
          <a:lstStyle/>
          <a:p>
            <a:r>
              <a:rPr lang="es-ES" sz="2800" dirty="0">
                <a:solidFill>
                  <a:srgbClr val="4D4D4D"/>
                </a:solidFill>
                <a:latin typeface="Arial" panose="020B0604020202020204" pitchFamily="34" charset="0"/>
                <a:cs typeface="Arial" panose="020B0604020202020204" pitchFamily="34" charset="0"/>
              </a:rPr>
              <a:t>Aprender el correcto registro en el </a:t>
            </a:r>
            <a:r>
              <a:rPr lang="es-ES" sz="2800" b="1" i="1" dirty="0">
                <a:solidFill>
                  <a:srgbClr val="FF6702"/>
                </a:solidFill>
                <a:latin typeface="Arial" panose="020B0604020202020204" pitchFamily="34" charset="0"/>
                <a:cs typeface="Arial" panose="020B0604020202020204" pitchFamily="34" charset="0"/>
              </a:rPr>
              <a:t>CRM portal</a:t>
            </a:r>
            <a:r>
              <a:rPr lang="es-ES" sz="2800" i="1" dirty="0">
                <a:solidFill>
                  <a:srgbClr val="4D4D4D"/>
                </a:solidFill>
                <a:latin typeface="Arial" panose="020B0604020202020204" pitchFamily="34" charset="0"/>
                <a:cs typeface="Arial" panose="020B0604020202020204" pitchFamily="34" charset="0"/>
              </a:rPr>
              <a:t>.</a:t>
            </a:r>
          </a:p>
        </p:txBody>
      </p:sp>
      <p:sp>
        <p:nvSpPr>
          <p:cNvPr id="5" name="Título 4"/>
          <p:cNvSpPr>
            <a:spLocks noGrp="1"/>
          </p:cNvSpPr>
          <p:nvPr>
            <p:ph type="title"/>
          </p:nvPr>
        </p:nvSpPr>
        <p:spPr/>
        <p:txBody>
          <a:bodyPr/>
          <a:lstStyle/>
          <a:p>
            <a:r>
              <a:rPr lang="es-PE" dirty="0">
                <a:solidFill>
                  <a:srgbClr val="4D4D4D"/>
                </a:solidFill>
              </a:rPr>
              <a:t>Objetivos_</a:t>
            </a:r>
          </a:p>
        </p:txBody>
      </p:sp>
      <p:sp>
        <p:nvSpPr>
          <p:cNvPr id="6" name="Marcador de número de diapositiva 5"/>
          <p:cNvSpPr>
            <a:spLocks noGrp="1"/>
          </p:cNvSpPr>
          <p:nvPr>
            <p:ph type="sldNum" sz="quarter" idx="12"/>
          </p:nvPr>
        </p:nvSpPr>
        <p:spPr/>
        <p:txBody>
          <a:bodyPr/>
          <a:lstStyle/>
          <a:p>
            <a:r>
              <a:rPr lang="es-PE" dirty="0"/>
              <a:t>0</a:t>
            </a:r>
            <a:fld id="{311D10DB-C6DC-4D1D-AB01-35490902C070}" type="slidenum">
              <a:rPr lang="es-PE" smtClean="0"/>
              <a:t>2</a:t>
            </a:fld>
            <a:endParaRPr lang="es-PE" dirty="0"/>
          </a:p>
        </p:txBody>
      </p:sp>
      <p:pic>
        <p:nvPicPr>
          <p:cNvPr id="13" name="Imagen 12"/>
          <p:cNvPicPr>
            <a:picLocks noChangeAspect="1"/>
          </p:cNvPicPr>
          <p:nvPr/>
        </p:nvPicPr>
        <p:blipFill>
          <a:blip r:embed="rId6"/>
          <a:stretch>
            <a:fillRect/>
          </a:stretch>
        </p:blipFill>
        <p:spPr>
          <a:xfrm>
            <a:off x="611188" y="555315"/>
            <a:ext cx="406400" cy="424934"/>
          </a:xfrm>
          <a:prstGeom prst="rect">
            <a:avLst/>
          </a:prstGeom>
        </p:spPr>
      </p:pic>
    </p:spTree>
    <p:extLst>
      <p:ext uri="{BB962C8B-B14F-4D97-AF65-F5344CB8AC3E}">
        <p14:creationId xmlns:p14="http://schemas.microsoft.com/office/powerpoint/2010/main" val="2009726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n 39">
            <a:extLst>
              <a:ext uri="{FF2B5EF4-FFF2-40B4-BE49-F238E27FC236}">
                <a16:creationId xmlns:a16="http://schemas.microsoft.com/office/drawing/2014/main" id="{300F424D-30B3-4678-A6BD-6FF27D0DB446}"/>
              </a:ext>
            </a:extLst>
          </p:cNvPr>
          <p:cNvPicPr>
            <a:picLocks noChangeAspect="1"/>
          </p:cNvPicPr>
          <p:nvPr/>
        </p:nvPicPr>
        <p:blipFill>
          <a:blip r:embed="rId2"/>
          <a:stretch>
            <a:fillRect/>
          </a:stretch>
        </p:blipFill>
        <p:spPr>
          <a:xfrm>
            <a:off x="3783166" y="1964721"/>
            <a:ext cx="7584081" cy="3877392"/>
          </a:xfrm>
          <a:prstGeom prst="roundRect">
            <a:avLst>
              <a:gd name="adj" fmla="val 2101"/>
            </a:avLst>
          </a:prstGeom>
          <a:ln>
            <a:solidFill>
              <a:srgbClr val="0154A0"/>
            </a:solidFill>
          </a:ln>
        </p:spPr>
      </p:pic>
      <p:sp>
        <p:nvSpPr>
          <p:cNvPr id="6" name="Rectángulo 5"/>
          <p:cNvSpPr/>
          <p:nvPr/>
        </p:nvSpPr>
        <p:spPr>
          <a:xfrm>
            <a:off x="1320185" y="1242999"/>
            <a:ext cx="4943982" cy="400110"/>
          </a:xfrm>
          <a:prstGeom prst="rect">
            <a:avLst/>
          </a:prstGeom>
        </p:spPr>
        <p:txBody>
          <a:bodyPr wrap="none">
            <a:spAutoFit/>
          </a:bodyPr>
          <a:lstStyle/>
          <a:p>
            <a:r>
              <a:rPr lang="es-ES" sz="2000" dirty="0">
                <a:solidFill>
                  <a:srgbClr val="4D4D4D"/>
                </a:solidFill>
                <a:latin typeface="Arial" panose="020B0604020202020204" pitchFamily="34" charset="0"/>
                <a:cs typeface="Arial" panose="020B0604020202020204" pitchFamily="34" charset="0"/>
              </a:rPr>
              <a:t>Acta de notificación de la web de urbano_</a:t>
            </a:r>
            <a:endParaRPr lang="es-PE" sz="2000" dirty="0">
              <a:solidFill>
                <a:srgbClr val="4D4D4D"/>
              </a:solidFill>
            </a:endParaRPr>
          </a:p>
        </p:txBody>
      </p:sp>
      <p:sp>
        <p:nvSpPr>
          <p:cNvPr id="12" name="Rectángulo 11"/>
          <p:cNvSpPr/>
          <p:nvPr/>
        </p:nvSpPr>
        <p:spPr>
          <a:xfrm>
            <a:off x="1023940" y="6096596"/>
            <a:ext cx="10599109" cy="307777"/>
          </a:xfrm>
          <a:prstGeom prst="rect">
            <a:avLst/>
          </a:prstGeom>
        </p:spPr>
        <p:txBody>
          <a:bodyPr wrap="square">
            <a:spAutoFit/>
          </a:bodyPr>
          <a:lstStyle/>
          <a:p>
            <a:r>
              <a:rPr lang="es-PE" sz="1400" b="1" i="1" dirty="0">
                <a:solidFill>
                  <a:schemeClr val="tx1">
                    <a:lumMod val="65000"/>
                    <a:lumOff val="35000"/>
                  </a:schemeClr>
                </a:solidFill>
                <a:latin typeface="Arial" panose="020B0604020202020204" pitchFamily="34" charset="0"/>
                <a:cs typeface="Arial" panose="020B0604020202020204" pitchFamily="34" charset="0"/>
              </a:rPr>
              <a:t>Descárgalo en: Mi corcho &gt; Reclamos &gt; Libro de reclamaciones &gt; Cartas Modelo de respuesta &gt; acta de notificación</a:t>
            </a:r>
            <a:endParaRPr lang="es-PE" sz="1400" b="1" i="1" dirty="0">
              <a:solidFill>
                <a:schemeClr val="tx1">
                  <a:lumMod val="65000"/>
                  <a:lumOff val="35000"/>
                </a:schemeClr>
              </a:solidFill>
            </a:endParaRPr>
          </a:p>
        </p:txBody>
      </p:sp>
      <p:sp>
        <p:nvSpPr>
          <p:cNvPr id="3" name="Título 2"/>
          <p:cNvSpPr>
            <a:spLocks noGrp="1"/>
          </p:cNvSpPr>
          <p:nvPr>
            <p:ph type="title"/>
          </p:nvPr>
        </p:nvSpPr>
        <p:spPr/>
        <p:txBody>
          <a:bodyPr/>
          <a:lstStyle/>
          <a:p>
            <a:r>
              <a:rPr lang="es-PE" dirty="0"/>
              <a:t>Acta de notificación_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20</a:t>
            </a:fld>
            <a:endParaRPr lang="es-PE"/>
          </a:p>
        </p:txBody>
      </p:sp>
      <p:grpSp>
        <p:nvGrpSpPr>
          <p:cNvPr id="17" name="Grupo 16">
            <a:extLst>
              <a:ext uri="{FF2B5EF4-FFF2-40B4-BE49-F238E27FC236}">
                <a16:creationId xmlns:a16="http://schemas.microsoft.com/office/drawing/2014/main" id="{7AEE80F4-2A97-4F9E-ACE0-5EDFB272E888}"/>
              </a:ext>
            </a:extLst>
          </p:cNvPr>
          <p:cNvGrpSpPr/>
          <p:nvPr/>
        </p:nvGrpSpPr>
        <p:grpSpPr>
          <a:xfrm>
            <a:off x="3375212" y="1916886"/>
            <a:ext cx="1792994" cy="180855"/>
            <a:chOff x="3375212" y="1916886"/>
            <a:chExt cx="1792994" cy="180855"/>
          </a:xfrm>
        </p:grpSpPr>
        <p:sp>
          <p:nvSpPr>
            <p:cNvPr id="13" name="Rectángulo: esquinas redondeadas 12">
              <a:extLst>
                <a:ext uri="{FF2B5EF4-FFF2-40B4-BE49-F238E27FC236}">
                  <a16:creationId xmlns:a16="http://schemas.microsoft.com/office/drawing/2014/main" id="{78959817-F800-4FFC-BFD6-AD6BD0289E1B}"/>
                </a:ext>
              </a:extLst>
            </p:cNvPr>
            <p:cNvSpPr/>
            <p:nvPr/>
          </p:nvSpPr>
          <p:spPr>
            <a:xfrm>
              <a:off x="3774142" y="1916886"/>
              <a:ext cx="1394064" cy="180855"/>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cxnSp>
          <p:nvCxnSpPr>
            <p:cNvPr id="15" name="Conector recto 14">
              <a:extLst>
                <a:ext uri="{FF2B5EF4-FFF2-40B4-BE49-F238E27FC236}">
                  <a16:creationId xmlns:a16="http://schemas.microsoft.com/office/drawing/2014/main" id="{CBA4EC26-A5E4-469B-AAA8-228D6749C84B}"/>
                </a:ext>
              </a:extLst>
            </p:cNvPr>
            <p:cNvCxnSpPr>
              <a:stCxn id="13" idx="1"/>
            </p:cNvCxnSpPr>
            <p:nvPr/>
          </p:nvCxnSpPr>
          <p:spPr>
            <a:xfrm flipH="1">
              <a:off x="3375212" y="2007314"/>
              <a:ext cx="398930" cy="90427"/>
            </a:xfrm>
            <a:prstGeom prst="line">
              <a:avLst/>
            </a:prstGeom>
            <a:ln w="38100">
              <a:solidFill>
                <a:srgbClr val="FF6702"/>
              </a:solidFill>
            </a:ln>
          </p:spPr>
          <p:style>
            <a:lnRef idx="1">
              <a:schemeClr val="accent1"/>
            </a:lnRef>
            <a:fillRef idx="0">
              <a:schemeClr val="accent1"/>
            </a:fillRef>
            <a:effectRef idx="0">
              <a:schemeClr val="accent1"/>
            </a:effectRef>
            <a:fontRef idx="minor">
              <a:schemeClr val="tx1"/>
            </a:fontRef>
          </p:style>
        </p:cxnSp>
      </p:grpSp>
      <p:sp>
        <p:nvSpPr>
          <p:cNvPr id="16" name="CuadroTexto 15">
            <a:extLst>
              <a:ext uri="{FF2B5EF4-FFF2-40B4-BE49-F238E27FC236}">
                <a16:creationId xmlns:a16="http://schemas.microsoft.com/office/drawing/2014/main" id="{B6B7D0B3-64D5-4B5A-B105-39691206EDD3}"/>
              </a:ext>
            </a:extLst>
          </p:cNvPr>
          <p:cNvSpPr txBox="1"/>
          <p:nvPr/>
        </p:nvSpPr>
        <p:spPr>
          <a:xfrm>
            <a:off x="1037334" y="1972382"/>
            <a:ext cx="2342308" cy="307777"/>
          </a:xfrm>
          <a:prstGeom prst="rect">
            <a:avLst/>
          </a:prstGeom>
          <a:noFill/>
        </p:spPr>
        <p:txBody>
          <a:bodyPr wrap="none" rtlCol="0">
            <a:spAutoFit/>
          </a:bodyPr>
          <a:lstStyle/>
          <a:p>
            <a:r>
              <a:rPr lang="es-PE" sz="1400" i="1" dirty="0">
                <a:latin typeface="Arial" panose="020B0604020202020204" pitchFamily="34" charset="0"/>
                <a:cs typeface="Arial" panose="020B0604020202020204" pitchFamily="34" charset="0"/>
              </a:rPr>
              <a:t>Colocar número de la carta</a:t>
            </a:r>
          </a:p>
        </p:txBody>
      </p:sp>
      <p:grpSp>
        <p:nvGrpSpPr>
          <p:cNvPr id="18" name="Grupo 17">
            <a:extLst>
              <a:ext uri="{FF2B5EF4-FFF2-40B4-BE49-F238E27FC236}">
                <a16:creationId xmlns:a16="http://schemas.microsoft.com/office/drawing/2014/main" id="{22FB25E5-4BE1-47D4-81DE-80428F540563}"/>
              </a:ext>
            </a:extLst>
          </p:cNvPr>
          <p:cNvGrpSpPr/>
          <p:nvPr/>
        </p:nvGrpSpPr>
        <p:grpSpPr>
          <a:xfrm>
            <a:off x="3375211" y="2282901"/>
            <a:ext cx="2460812" cy="180855"/>
            <a:chOff x="3375212" y="1916886"/>
            <a:chExt cx="2460812" cy="180855"/>
          </a:xfrm>
        </p:grpSpPr>
        <p:sp>
          <p:nvSpPr>
            <p:cNvPr id="19" name="Rectángulo: esquinas redondeadas 18">
              <a:extLst>
                <a:ext uri="{FF2B5EF4-FFF2-40B4-BE49-F238E27FC236}">
                  <a16:creationId xmlns:a16="http://schemas.microsoft.com/office/drawing/2014/main" id="{C39B4316-815A-4F95-9B2F-7DA2D99E0B85}"/>
                </a:ext>
              </a:extLst>
            </p:cNvPr>
            <p:cNvSpPr/>
            <p:nvPr/>
          </p:nvSpPr>
          <p:spPr>
            <a:xfrm>
              <a:off x="3774141" y="1916886"/>
              <a:ext cx="2061883" cy="174273"/>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cxnSp>
          <p:nvCxnSpPr>
            <p:cNvPr id="20" name="Conector recto 19">
              <a:extLst>
                <a:ext uri="{FF2B5EF4-FFF2-40B4-BE49-F238E27FC236}">
                  <a16:creationId xmlns:a16="http://schemas.microsoft.com/office/drawing/2014/main" id="{CFA3086B-F744-4C9B-B6D4-0B001CEA453D}"/>
                </a:ext>
              </a:extLst>
            </p:cNvPr>
            <p:cNvCxnSpPr>
              <a:cxnSpLocks/>
              <a:stCxn id="19" idx="1"/>
            </p:cNvCxnSpPr>
            <p:nvPr/>
          </p:nvCxnSpPr>
          <p:spPr>
            <a:xfrm flipH="1">
              <a:off x="3375212" y="2004023"/>
              <a:ext cx="398928" cy="93718"/>
            </a:xfrm>
            <a:prstGeom prst="line">
              <a:avLst/>
            </a:prstGeom>
            <a:ln w="38100">
              <a:solidFill>
                <a:srgbClr val="FF6702"/>
              </a:solidFill>
            </a:ln>
          </p:spPr>
          <p:style>
            <a:lnRef idx="1">
              <a:schemeClr val="accent1"/>
            </a:lnRef>
            <a:fillRef idx="0">
              <a:schemeClr val="accent1"/>
            </a:fillRef>
            <a:effectRef idx="0">
              <a:schemeClr val="accent1"/>
            </a:effectRef>
            <a:fontRef idx="minor">
              <a:schemeClr val="tx1"/>
            </a:fontRef>
          </p:style>
        </p:cxnSp>
      </p:grpSp>
      <p:sp>
        <p:nvSpPr>
          <p:cNvPr id="22" name="CuadroTexto 21">
            <a:extLst>
              <a:ext uri="{FF2B5EF4-FFF2-40B4-BE49-F238E27FC236}">
                <a16:creationId xmlns:a16="http://schemas.microsoft.com/office/drawing/2014/main" id="{D6FFB3CE-FC6F-42DD-BC41-CFBE3B673DAF}"/>
              </a:ext>
            </a:extLst>
          </p:cNvPr>
          <p:cNvSpPr txBox="1"/>
          <p:nvPr/>
        </p:nvSpPr>
        <p:spPr>
          <a:xfrm>
            <a:off x="1037334" y="2395671"/>
            <a:ext cx="2313454" cy="307777"/>
          </a:xfrm>
          <a:prstGeom prst="rect">
            <a:avLst/>
          </a:prstGeom>
          <a:noFill/>
        </p:spPr>
        <p:txBody>
          <a:bodyPr wrap="none" rtlCol="0">
            <a:spAutoFit/>
          </a:bodyPr>
          <a:lstStyle/>
          <a:p>
            <a:r>
              <a:rPr lang="es-PE" sz="1400" i="1" dirty="0">
                <a:latin typeface="Arial" panose="020B0604020202020204" pitchFamily="34" charset="0"/>
                <a:cs typeface="Arial" panose="020B0604020202020204" pitchFamily="34" charset="0"/>
              </a:rPr>
              <a:t>Colocar nombre del cliente</a:t>
            </a:r>
          </a:p>
        </p:txBody>
      </p:sp>
      <p:grpSp>
        <p:nvGrpSpPr>
          <p:cNvPr id="23" name="Grupo 22">
            <a:extLst>
              <a:ext uri="{FF2B5EF4-FFF2-40B4-BE49-F238E27FC236}">
                <a16:creationId xmlns:a16="http://schemas.microsoft.com/office/drawing/2014/main" id="{6FB8E91E-6FFB-4D83-A5C8-58216234C238}"/>
              </a:ext>
            </a:extLst>
          </p:cNvPr>
          <p:cNvGrpSpPr/>
          <p:nvPr/>
        </p:nvGrpSpPr>
        <p:grpSpPr>
          <a:xfrm>
            <a:off x="3375211" y="2461102"/>
            <a:ext cx="2460812" cy="586898"/>
            <a:chOff x="3375212" y="1916886"/>
            <a:chExt cx="2460812" cy="586898"/>
          </a:xfrm>
        </p:grpSpPr>
        <p:sp>
          <p:nvSpPr>
            <p:cNvPr id="24" name="Rectángulo: esquinas redondeadas 23">
              <a:extLst>
                <a:ext uri="{FF2B5EF4-FFF2-40B4-BE49-F238E27FC236}">
                  <a16:creationId xmlns:a16="http://schemas.microsoft.com/office/drawing/2014/main" id="{EF84EDFD-4CF0-42B3-826A-78B1C5B899D2}"/>
                </a:ext>
              </a:extLst>
            </p:cNvPr>
            <p:cNvSpPr/>
            <p:nvPr/>
          </p:nvSpPr>
          <p:spPr>
            <a:xfrm>
              <a:off x="3774141" y="1916886"/>
              <a:ext cx="2061883" cy="200361"/>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cxnSp>
          <p:nvCxnSpPr>
            <p:cNvPr id="25" name="Conector recto 24">
              <a:extLst>
                <a:ext uri="{FF2B5EF4-FFF2-40B4-BE49-F238E27FC236}">
                  <a16:creationId xmlns:a16="http://schemas.microsoft.com/office/drawing/2014/main" id="{E31821DC-45F0-4316-897C-40630890217F}"/>
                </a:ext>
              </a:extLst>
            </p:cNvPr>
            <p:cNvCxnSpPr>
              <a:cxnSpLocks/>
              <a:stCxn id="24" idx="1"/>
            </p:cNvCxnSpPr>
            <p:nvPr/>
          </p:nvCxnSpPr>
          <p:spPr>
            <a:xfrm flipH="1">
              <a:off x="3375212" y="2017067"/>
              <a:ext cx="398929" cy="486717"/>
            </a:xfrm>
            <a:prstGeom prst="line">
              <a:avLst/>
            </a:prstGeom>
            <a:ln w="38100">
              <a:solidFill>
                <a:srgbClr val="FF6702"/>
              </a:solidFill>
            </a:ln>
          </p:spPr>
          <p:style>
            <a:lnRef idx="1">
              <a:schemeClr val="accent1"/>
            </a:lnRef>
            <a:fillRef idx="0">
              <a:schemeClr val="accent1"/>
            </a:fillRef>
            <a:effectRef idx="0">
              <a:schemeClr val="accent1"/>
            </a:effectRef>
            <a:fontRef idx="minor">
              <a:schemeClr val="tx1"/>
            </a:fontRef>
          </p:style>
        </p:cxnSp>
      </p:grpSp>
      <p:sp>
        <p:nvSpPr>
          <p:cNvPr id="28" name="CuadroTexto 27">
            <a:extLst>
              <a:ext uri="{FF2B5EF4-FFF2-40B4-BE49-F238E27FC236}">
                <a16:creationId xmlns:a16="http://schemas.microsoft.com/office/drawing/2014/main" id="{64B0F8FB-5DC6-4BF6-981D-87CB66100266}"/>
              </a:ext>
            </a:extLst>
          </p:cNvPr>
          <p:cNvSpPr txBox="1"/>
          <p:nvPr/>
        </p:nvSpPr>
        <p:spPr>
          <a:xfrm>
            <a:off x="633754" y="2938706"/>
            <a:ext cx="2741456" cy="523220"/>
          </a:xfrm>
          <a:prstGeom prst="rect">
            <a:avLst/>
          </a:prstGeom>
          <a:noFill/>
        </p:spPr>
        <p:txBody>
          <a:bodyPr wrap="square" rtlCol="0">
            <a:spAutoFit/>
          </a:bodyPr>
          <a:lstStyle/>
          <a:p>
            <a:r>
              <a:rPr lang="es-PE" sz="1400" i="1" dirty="0">
                <a:latin typeface="Arial" panose="020B0604020202020204" pitchFamily="34" charset="0"/>
                <a:cs typeface="Arial" panose="020B0604020202020204" pitchFamily="34" charset="0"/>
              </a:rPr>
              <a:t>Colocar dirección de facturación e incluir distrito y provincia</a:t>
            </a:r>
          </a:p>
        </p:txBody>
      </p:sp>
      <p:grpSp>
        <p:nvGrpSpPr>
          <p:cNvPr id="29" name="Grupo 28">
            <a:extLst>
              <a:ext uri="{FF2B5EF4-FFF2-40B4-BE49-F238E27FC236}">
                <a16:creationId xmlns:a16="http://schemas.microsoft.com/office/drawing/2014/main" id="{B84D3117-FB11-4B5E-B5DF-858347247897}"/>
              </a:ext>
            </a:extLst>
          </p:cNvPr>
          <p:cNvGrpSpPr/>
          <p:nvPr/>
        </p:nvGrpSpPr>
        <p:grpSpPr>
          <a:xfrm>
            <a:off x="8517550" y="1758982"/>
            <a:ext cx="1394064" cy="338759"/>
            <a:chOff x="3774142" y="1742546"/>
            <a:chExt cx="1394064" cy="355195"/>
          </a:xfrm>
        </p:grpSpPr>
        <p:sp>
          <p:nvSpPr>
            <p:cNvPr id="30" name="Rectángulo: esquinas redondeadas 29">
              <a:extLst>
                <a:ext uri="{FF2B5EF4-FFF2-40B4-BE49-F238E27FC236}">
                  <a16:creationId xmlns:a16="http://schemas.microsoft.com/office/drawing/2014/main" id="{3E1346B3-DBAD-4E04-8552-DE6879AEF017}"/>
                </a:ext>
              </a:extLst>
            </p:cNvPr>
            <p:cNvSpPr/>
            <p:nvPr/>
          </p:nvSpPr>
          <p:spPr>
            <a:xfrm>
              <a:off x="3774142" y="1916886"/>
              <a:ext cx="1394064" cy="180855"/>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cxnSp>
          <p:nvCxnSpPr>
            <p:cNvPr id="31" name="Conector recto 30">
              <a:extLst>
                <a:ext uri="{FF2B5EF4-FFF2-40B4-BE49-F238E27FC236}">
                  <a16:creationId xmlns:a16="http://schemas.microsoft.com/office/drawing/2014/main" id="{BFE8C9F3-EE36-4D20-8735-FDD10FCBDD54}"/>
                </a:ext>
              </a:extLst>
            </p:cNvPr>
            <p:cNvCxnSpPr>
              <a:cxnSpLocks/>
              <a:endCxn id="30" idx="0"/>
            </p:cNvCxnSpPr>
            <p:nvPr/>
          </p:nvCxnSpPr>
          <p:spPr>
            <a:xfrm flipH="1">
              <a:off x="4471174" y="1742546"/>
              <a:ext cx="553306" cy="174340"/>
            </a:xfrm>
            <a:prstGeom prst="line">
              <a:avLst/>
            </a:prstGeom>
            <a:ln w="38100">
              <a:solidFill>
                <a:srgbClr val="FF6702"/>
              </a:solidFill>
            </a:ln>
          </p:spPr>
          <p:style>
            <a:lnRef idx="1">
              <a:schemeClr val="accent1"/>
            </a:lnRef>
            <a:fillRef idx="0">
              <a:schemeClr val="accent1"/>
            </a:fillRef>
            <a:effectRef idx="0">
              <a:schemeClr val="accent1"/>
            </a:effectRef>
            <a:fontRef idx="minor">
              <a:schemeClr val="tx1"/>
            </a:fontRef>
          </p:style>
        </p:cxnSp>
      </p:grpSp>
      <p:sp>
        <p:nvSpPr>
          <p:cNvPr id="34" name="CuadroTexto 33">
            <a:extLst>
              <a:ext uri="{FF2B5EF4-FFF2-40B4-BE49-F238E27FC236}">
                <a16:creationId xmlns:a16="http://schemas.microsoft.com/office/drawing/2014/main" id="{D96BB95B-51E1-48D9-A655-90D118750B86}"/>
              </a:ext>
            </a:extLst>
          </p:cNvPr>
          <p:cNvSpPr txBox="1"/>
          <p:nvPr/>
        </p:nvSpPr>
        <p:spPr>
          <a:xfrm>
            <a:off x="8850008" y="1412505"/>
            <a:ext cx="1835759" cy="307777"/>
          </a:xfrm>
          <a:prstGeom prst="rect">
            <a:avLst/>
          </a:prstGeom>
          <a:noFill/>
        </p:spPr>
        <p:txBody>
          <a:bodyPr wrap="none" rtlCol="0">
            <a:spAutoFit/>
          </a:bodyPr>
          <a:lstStyle/>
          <a:p>
            <a:r>
              <a:rPr lang="es-PE" sz="1400" i="1" dirty="0">
                <a:latin typeface="Arial" panose="020B0604020202020204" pitchFamily="34" charset="0"/>
                <a:cs typeface="Arial" panose="020B0604020202020204" pitchFamily="34" charset="0"/>
              </a:rPr>
              <a:t>Colocar </a:t>
            </a:r>
            <a:r>
              <a:rPr lang="es-PE" sz="1400" i="1" dirty="0" err="1">
                <a:latin typeface="Arial" panose="020B0604020202020204" pitchFamily="34" charset="0"/>
                <a:cs typeface="Arial" panose="020B0604020202020204" pitchFamily="34" charset="0"/>
              </a:rPr>
              <a:t>Nro</a:t>
            </a:r>
            <a:r>
              <a:rPr lang="es-PE" sz="1400" i="1" dirty="0">
                <a:latin typeface="Arial" panose="020B0604020202020204" pitchFamily="34" charset="0"/>
                <a:cs typeface="Arial" panose="020B0604020202020204" pitchFamily="34" charset="0"/>
              </a:rPr>
              <a:t> de carta</a:t>
            </a:r>
          </a:p>
        </p:txBody>
      </p:sp>
      <p:grpSp>
        <p:nvGrpSpPr>
          <p:cNvPr id="35" name="Grupo 34">
            <a:extLst>
              <a:ext uri="{FF2B5EF4-FFF2-40B4-BE49-F238E27FC236}">
                <a16:creationId xmlns:a16="http://schemas.microsoft.com/office/drawing/2014/main" id="{86873947-7DA0-4F18-A122-EF9CEA8B0602}"/>
              </a:ext>
            </a:extLst>
          </p:cNvPr>
          <p:cNvGrpSpPr/>
          <p:nvPr/>
        </p:nvGrpSpPr>
        <p:grpSpPr>
          <a:xfrm>
            <a:off x="3200399" y="5363463"/>
            <a:ext cx="3063768" cy="168679"/>
            <a:chOff x="3486733" y="1916886"/>
            <a:chExt cx="1681473" cy="180855"/>
          </a:xfrm>
        </p:grpSpPr>
        <p:sp>
          <p:nvSpPr>
            <p:cNvPr id="36" name="Rectángulo: esquinas redondeadas 35">
              <a:extLst>
                <a:ext uri="{FF2B5EF4-FFF2-40B4-BE49-F238E27FC236}">
                  <a16:creationId xmlns:a16="http://schemas.microsoft.com/office/drawing/2014/main" id="{E8F76F82-1024-4CFE-A268-9068B378D8E4}"/>
                </a:ext>
              </a:extLst>
            </p:cNvPr>
            <p:cNvSpPr/>
            <p:nvPr/>
          </p:nvSpPr>
          <p:spPr>
            <a:xfrm>
              <a:off x="3774142" y="1916886"/>
              <a:ext cx="1394064" cy="180855"/>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cxnSp>
          <p:nvCxnSpPr>
            <p:cNvPr id="37" name="Conector recto 36">
              <a:extLst>
                <a:ext uri="{FF2B5EF4-FFF2-40B4-BE49-F238E27FC236}">
                  <a16:creationId xmlns:a16="http://schemas.microsoft.com/office/drawing/2014/main" id="{5ED30489-CA86-4A9A-9BF8-3433117556AF}"/>
                </a:ext>
              </a:extLst>
            </p:cNvPr>
            <p:cNvCxnSpPr>
              <a:cxnSpLocks/>
              <a:stCxn id="36" idx="1"/>
            </p:cNvCxnSpPr>
            <p:nvPr/>
          </p:nvCxnSpPr>
          <p:spPr>
            <a:xfrm flipH="1">
              <a:off x="3486733" y="2007314"/>
              <a:ext cx="287409" cy="0"/>
            </a:xfrm>
            <a:prstGeom prst="line">
              <a:avLst/>
            </a:prstGeom>
            <a:ln w="38100">
              <a:solidFill>
                <a:srgbClr val="FF6702"/>
              </a:solidFill>
            </a:ln>
          </p:spPr>
          <p:style>
            <a:lnRef idx="1">
              <a:schemeClr val="accent1"/>
            </a:lnRef>
            <a:fillRef idx="0">
              <a:schemeClr val="accent1"/>
            </a:fillRef>
            <a:effectRef idx="0">
              <a:schemeClr val="accent1"/>
            </a:effectRef>
            <a:fontRef idx="minor">
              <a:schemeClr val="tx1"/>
            </a:fontRef>
          </p:style>
        </p:cxnSp>
      </p:grpSp>
      <p:sp>
        <p:nvSpPr>
          <p:cNvPr id="39" name="CuadroTexto 38">
            <a:extLst>
              <a:ext uri="{FF2B5EF4-FFF2-40B4-BE49-F238E27FC236}">
                <a16:creationId xmlns:a16="http://schemas.microsoft.com/office/drawing/2014/main" id="{17811997-D860-439E-817F-FD4601732DB6}"/>
              </a:ext>
            </a:extLst>
          </p:cNvPr>
          <p:cNvSpPr txBox="1"/>
          <p:nvPr/>
        </p:nvSpPr>
        <p:spPr>
          <a:xfrm>
            <a:off x="808029" y="5285545"/>
            <a:ext cx="2472152" cy="307777"/>
          </a:xfrm>
          <a:prstGeom prst="rect">
            <a:avLst/>
          </a:prstGeom>
          <a:noFill/>
        </p:spPr>
        <p:txBody>
          <a:bodyPr wrap="none" rtlCol="0">
            <a:spAutoFit/>
          </a:bodyPr>
          <a:lstStyle/>
          <a:p>
            <a:r>
              <a:rPr lang="es-PE" sz="1400" i="1" dirty="0">
                <a:latin typeface="Arial" panose="020B0604020202020204" pitchFamily="34" charset="0"/>
                <a:cs typeface="Arial" panose="020B0604020202020204" pitchFamily="34" charset="0"/>
              </a:rPr>
              <a:t>Colocar número de incidente</a:t>
            </a:r>
          </a:p>
        </p:txBody>
      </p:sp>
    </p:spTree>
    <p:extLst>
      <p:ext uri="{BB962C8B-B14F-4D97-AF65-F5344CB8AC3E}">
        <p14:creationId xmlns:p14="http://schemas.microsoft.com/office/powerpoint/2010/main" val="85422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500"/>
                                        <p:tgtEl>
                                          <p:spTgt spid="2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2" grpId="0"/>
      <p:bldP spid="28" grpId="0"/>
      <p:bldP spid="34"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192F44-0AB4-4898-BBA4-84FC98543FC8}"/>
              </a:ext>
            </a:extLst>
          </p:cNvPr>
          <p:cNvSpPr>
            <a:spLocks noGrp="1"/>
          </p:cNvSpPr>
          <p:nvPr>
            <p:ph type="title"/>
          </p:nvPr>
        </p:nvSpPr>
        <p:spPr/>
        <p:txBody>
          <a:bodyPr/>
          <a:lstStyle/>
          <a:p>
            <a:r>
              <a:rPr lang="es-PE" dirty="0"/>
              <a:t>Acta de notificación_</a:t>
            </a:r>
          </a:p>
        </p:txBody>
      </p:sp>
      <p:sp>
        <p:nvSpPr>
          <p:cNvPr id="3" name="Marcador de número de diapositiva 2">
            <a:extLst>
              <a:ext uri="{FF2B5EF4-FFF2-40B4-BE49-F238E27FC236}">
                <a16:creationId xmlns:a16="http://schemas.microsoft.com/office/drawing/2014/main" id="{94201F75-8EE4-4151-8A38-AB52F1ED1870}"/>
              </a:ext>
            </a:extLst>
          </p:cNvPr>
          <p:cNvSpPr>
            <a:spLocks noGrp="1"/>
          </p:cNvSpPr>
          <p:nvPr>
            <p:ph type="sldNum" sz="quarter" idx="12"/>
          </p:nvPr>
        </p:nvSpPr>
        <p:spPr/>
        <p:txBody>
          <a:bodyPr/>
          <a:lstStyle/>
          <a:p>
            <a:fld id="{311D10DB-C6DC-4D1D-AB01-35490902C070}" type="slidenum">
              <a:rPr lang="es-PE" smtClean="0"/>
              <a:t>21</a:t>
            </a:fld>
            <a:endParaRPr lang="es-PE"/>
          </a:p>
        </p:txBody>
      </p:sp>
      <p:pic>
        <p:nvPicPr>
          <p:cNvPr id="4" name="Imagen 3">
            <a:extLst>
              <a:ext uri="{FF2B5EF4-FFF2-40B4-BE49-F238E27FC236}">
                <a16:creationId xmlns:a16="http://schemas.microsoft.com/office/drawing/2014/main" id="{53EFCE58-CE30-4C44-B766-930937D719DD}"/>
              </a:ext>
            </a:extLst>
          </p:cNvPr>
          <p:cNvPicPr>
            <a:picLocks noChangeAspect="1"/>
          </p:cNvPicPr>
          <p:nvPr/>
        </p:nvPicPr>
        <p:blipFill rotWithShape="1">
          <a:blip r:embed="rId2"/>
          <a:srcRect r="75306"/>
          <a:stretch/>
        </p:blipFill>
        <p:spPr>
          <a:xfrm>
            <a:off x="1406058" y="1229692"/>
            <a:ext cx="1646424" cy="4967632"/>
          </a:xfrm>
          <a:prstGeom prst="rect">
            <a:avLst/>
          </a:prstGeom>
        </p:spPr>
      </p:pic>
      <p:sp>
        <p:nvSpPr>
          <p:cNvPr id="5" name="Llamada rectangular redondeada 9">
            <a:extLst>
              <a:ext uri="{FF2B5EF4-FFF2-40B4-BE49-F238E27FC236}">
                <a16:creationId xmlns:a16="http://schemas.microsoft.com/office/drawing/2014/main" id="{4DF011DC-B84E-4322-BD31-2B75F8148E10}"/>
              </a:ext>
            </a:extLst>
          </p:cNvPr>
          <p:cNvSpPr/>
          <p:nvPr/>
        </p:nvSpPr>
        <p:spPr>
          <a:xfrm>
            <a:off x="4370295" y="1357910"/>
            <a:ext cx="6629400" cy="790942"/>
          </a:xfrm>
          <a:prstGeom prst="wedgeRoundRectCallout">
            <a:avLst>
              <a:gd name="adj1" fmla="val -59313"/>
              <a:gd name="adj2" fmla="val 25420"/>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PE" sz="2000" dirty="0">
                <a:solidFill>
                  <a:srgbClr val="4D4D4D"/>
                </a:solidFill>
                <a:latin typeface="Arial" panose="020B0604020202020204" pitchFamily="34" charset="0"/>
                <a:cs typeface="Arial" panose="020B0604020202020204" pitchFamily="34" charset="0"/>
              </a:rPr>
              <a:t>¿Qué pasaría en caso el cliente no se encuentren en la dirección indicada?</a:t>
            </a:r>
          </a:p>
        </p:txBody>
      </p:sp>
      <p:sp>
        <p:nvSpPr>
          <p:cNvPr id="6" name="Rectángulo 5">
            <a:extLst>
              <a:ext uri="{FF2B5EF4-FFF2-40B4-BE49-F238E27FC236}">
                <a16:creationId xmlns:a16="http://schemas.microsoft.com/office/drawing/2014/main" id="{C153D72C-A18B-4F9C-9EFC-88A537F7F2AB}"/>
              </a:ext>
            </a:extLst>
          </p:cNvPr>
          <p:cNvSpPr/>
          <p:nvPr/>
        </p:nvSpPr>
        <p:spPr>
          <a:xfrm>
            <a:off x="4370295" y="3889000"/>
            <a:ext cx="6629400" cy="2308324"/>
          </a:xfrm>
          <a:prstGeom prst="rect">
            <a:avLst/>
          </a:prstGeom>
        </p:spPr>
        <p:txBody>
          <a:bodyPr wrap="square">
            <a:spAutoFit/>
          </a:bodyPr>
          <a:lstStyle/>
          <a:p>
            <a:pPr marL="285750" indent="-285750">
              <a:buFont typeface="Wingdings" panose="05000000000000000000" pitchFamily="2" charset="2"/>
              <a:buChar char="ü"/>
            </a:pPr>
            <a:r>
              <a:rPr lang="es-PE" sz="1600" i="1" dirty="0">
                <a:solidFill>
                  <a:schemeClr val="tx1">
                    <a:lumMod val="75000"/>
                    <a:lumOff val="25000"/>
                  </a:schemeClr>
                </a:solidFill>
                <a:latin typeface="Arial" panose="020B0604020202020204" pitchFamily="34" charset="0"/>
                <a:cs typeface="Arial" panose="020B0604020202020204" pitchFamily="34" charset="0"/>
              </a:rPr>
              <a:t>Numeración del domicilio colindantes (izquierda y derecha) </a:t>
            </a:r>
          </a:p>
          <a:p>
            <a:pPr marL="285750" indent="-285750">
              <a:buFont typeface="Wingdings" panose="05000000000000000000" pitchFamily="2" charset="2"/>
              <a:buChar char="ü"/>
            </a:pPr>
            <a:r>
              <a:rPr lang="es-PE" sz="1600" i="1" dirty="0">
                <a:solidFill>
                  <a:schemeClr val="tx1">
                    <a:lumMod val="75000"/>
                    <a:lumOff val="25000"/>
                  </a:schemeClr>
                </a:solidFill>
                <a:latin typeface="Arial" panose="020B0604020202020204" pitchFamily="34" charset="0"/>
                <a:cs typeface="Arial" panose="020B0604020202020204" pitchFamily="34" charset="0"/>
              </a:rPr>
              <a:t>Numeración del domicilio del frente </a:t>
            </a:r>
          </a:p>
          <a:p>
            <a:pPr marL="285750" indent="-285750">
              <a:buFont typeface="Wingdings" panose="05000000000000000000" pitchFamily="2" charset="2"/>
              <a:buChar char="ü"/>
            </a:pPr>
            <a:r>
              <a:rPr lang="es-PE" sz="1600" i="1" dirty="0">
                <a:solidFill>
                  <a:schemeClr val="tx1">
                    <a:lumMod val="75000"/>
                    <a:lumOff val="25000"/>
                  </a:schemeClr>
                </a:solidFill>
                <a:latin typeface="Arial" panose="020B0604020202020204" pitchFamily="34" charset="0"/>
                <a:cs typeface="Arial" panose="020B0604020202020204" pitchFamily="34" charset="0"/>
              </a:rPr>
              <a:t>Número de poste mas cercano </a:t>
            </a:r>
          </a:p>
          <a:p>
            <a:pPr marL="285750" indent="-285750">
              <a:buFont typeface="Wingdings" panose="05000000000000000000" pitchFamily="2" charset="2"/>
              <a:buChar char="ü"/>
            </a:pPr>
            <a:r>
              <a:rPr lang="es-PE" sz="1600" i="1" dirty="0">
                <a:solidFill>
                  <a:schemeClr val="tx1">
                    <a:lumMod val="75000"/>
                    <a:lumOff val="25000"/>
                  </a:schemeClr>
                </a:solidFill>
                <a:latin typeface="Arial" panose="020B0604020202020204" pitchFamily="34" charset="0"/>
                <a:cs typeface="Arial" panose="020B0604020202020204" pitchFamily="34" charset="0"/>
              </a:rPr>
              <a:t>Número de suministro de agua o luz </a:t>
            </a:r>
          </a:p>
          <a:p>
            <a:pPr marL="285750" indent="-285750">
              <a:buFont typeface="Wingdings" panose="05000000000000000000" pitchFamily="2" charset="2"/>
              <a:buChar char="ü"/>
            </a:pPr>
            <a:r>
              <a:rPr lang="es-PE" sz="1600" i="1" dirty="0">
                <a:solidFill>
                  <a:schemeClr val="tx1">
                    <a:lumMod val="75000"/>
                    <a:lumOff val="25000"/>
                  </a:schemeClr>
                </a:solidFill>
                <a:latin typeface="Arial" panose="020B0604020202020204" pitchFamily="34" charset="0"/>
                <a:cs typeface="Arial" panose="020B0604020202020204" pitchFamily="34" charset="0"/>
              </a:rPr>
              <a:t>Material de la fachada </a:t>
            </a:r>
          </a:p>
          <a:p>
            <a:pPr marL="285750" indent="-285750">
              <a:buFont typeface="Wingdings" panose="05000000000000000000" pitchFamily="2" charset="2"/>
              <a:buChar char="ü"/>
            </a:pPr>
            <a:r>
              <a:rPr lang="es-PE" sz="1600" i="1" dirty="0">
                <a:solidFill>
                  <a:schemeClr val="tx1">
                    <a:lumMod val="75000"/>
                    <a:lumOff val="25000"/>
                  </a:schemeClr>
                </a:solidFill>
                <a:latin typeface="Arial" panose="020B0604020202020204" pitchFamily="34" charset="0"/>
                <a:cs typeface="Arial" panose="020B0604020202020204" pitchFamily="34" charset="0"/>
              </a:rPr>
              <a:t>Color de la fachada </a:t>
            </a:r>
          </a:p>
          <a:p>
            <a:pPr marL="285750" indent="-285750">
              <a:buFont typeface="Wingdings" panose="05000000000000000000" pitchFamily="2" charset="2"/>
              <a:buChar char="ü"/>
            </a:pPr>
            <a:r>
              <a:rPr lang="es-PE" sz="1600" i="1" dirty="0">
                <a:solidFill>
                  <a:schemeClr val="tx1">
                    <a:lumMod val="75000"/>
                    <a:lumOff val="25000"/>
                  </a:schemeClr>
                </a:solidFill>
                <a:latin typeface="Arial" panose="020B0604020202020204" pitchFamily="34" charset="0"/>
                <a:cs typeface="Arial" panose="020B0604020202020204" pitchFamily="34" charset="0"/>
              </a:rPr>
              <a:t>observaciones </a:t>
            </a:r>
          </a:p>
          <a:p>
            <a:pPr marL="285750" indent="-285750">
              <a:buFont typeface="Wingdings" panose="05000000000000000000" pitchFamily="2" charset="2"/>
              <a:buChar char="ü"/>
            </a:pPr>
            <a:r>
              <a:rPr lang="es-PE" sz="1600" i="1" dirty="0">
                <a:solidFill>
                  <a:schemeClr val="tx1">
                    <a:lumMod val="75000"/>
                    <a:lumOff val="25000"/>
                  </a:schemeClr>
                </a:solidFill>
                <a:latin typeface="Arial" panose="020B0604020202020204" pitchFamily="34" charset="0"/>
                <a:cs typeface="Arial" panose="020B0604020202020204" pitchFamily="34" charset="0"/>
              </a:rPr>
              <a:t>Impedimento de entrega personas: ejemplo no se permitió el acceso, no había nadie en el domicilio, etc.</a:t>
            </a:r>
          </a:p>
        </p:txBody>
      </p:sp>
      <p:sp>
        <p:nvSpPr>
          <p:cNvPr id="7" name="Rectángulo 6">
            <a:extLst>
              <a:ext uri="{FF2B5EF4-FFF2-40B4-BE49-F238E27FC236}">
                <a16:creationId xmlns:a16="http://schemas.microsoft.com/office/drawing/2014/main" id="{609806E4-6EBE-41CC-A327-1144ACB6FE97}"/>
              </a:ext>
            </a:extLst>
          </p:cNvPr>
          <p:cNvSpPr/>
          <p:nvPr/>
        </p:nvSpPr>
        <p:spPr>
          <a:xfrm>
            <a:off x="4370295" y="2465817"/>
            <a:ext cx="6716805" cy="1200329"/>
          </a:xfrm>
          <a:prstGeom prst="rect">
            <a:avLst/>
          </a:prstGeom>
        </p:spPr>
        <p:txBody>
          <a:bodyPr wrap="square">
            <a:spAutoFit/>
          </a:bodyPr>
          <a:lstStyle/>
          <a:p>
            <a:pPr algn="just"/>
            <a:r>
              <a:rPr lang="es-PE" dirty="0">
                <a:solidFill>
                  <a:schemeClr val="tx1">
                    <a:lumMod val="75000"/>
                    <a:lumOff val="25000"/>
                  </a:schemeClr>
                </a:solidFill>
                <a:latin typeface="Arial" panose="020B0604020202020204" pitchFamily="34" charset="0"/>
                <a:cs typeface="Arial" panose="020B0604020202020204" pitchFamily="34" charset="0"/>
              </a:rPr>
              <a:t>Para los casos de cartas enviadas a direcciones en las que no se ubique al cliente, deberemos dejarla bajo puerta, consignando la mayor cantidad de datos que permitan generar certeza que la carta fue entregada, dichos datos pueden ser:</a:t>
            </a:r>
          </a:p>
        </p:txBody>
      </p:sp>
    </p:spTree>
    <p:extLst>
      <p:ext uri="{BB962C8B-B14F-4D97-AF65-F5344CB8AC3E}">
        <p14:creationId xmlns:p14="http://schemas.microsoft.com/office/powerpoint/2010/main" val="105157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261672" y="2659666"/>
            <a:ext cx="5872962" cy="3792710"/>
          </a:xfrm>
          <a:prstGeom prst="rect">
            <a:avLst/>
          </a:prstGeom>
        </p:spPr>
      </p:pic>
      <p:sp>
        <p:nvSpPr>
          <p:cNvPr id="2" name="Título 1"/>
          <p:cNvSpPr>
            <a:spLocks noGrp="1"/>
          </p:cNvSpPr>
          <p:nvPr>
            <p:ph type="title"/>
          </p:nvPr>
        </p:nvSpPr>
        <p:spPr/>
        <p:txBody>
          <a:bodyPr/>
          <a:lstStyle/>
          <a:p>
            <a:r>
              <a:rPr lang="es-PE" dirty="0"/>
              <a:t>Acta de notificación_</a:t>
            </a:r>
          </a:p>
        </p:txBody>
      </p:sp>
      <p:sp>
        <p:nvSpPr>
          <p:cNvPr id="4" name="Marcador de número de diapositiva 3"/>
          <p:cNvSpPr>
            <a:spLocks noGrp="1"/>
          </p:cNvSpPr>
          <p:nvPr>
            <p:ph type="sldNum" sz="quarter" idx="12"/>
          </p:nvPr>
        </p:nvSpPr>
        <p:spPr/>
        <p:txBody>
          <a:bodyPr/>
          <a:lstStyle/>
          <a:p>
            <a:fld id="{311D10DB-C6DC-4D1D-AB01-35490902C070}" type="slidenum">
              <a:rPr lang="es-PE" smtClean="0"/>
              <a:t>22</a:t>
            </a:fld>
            <a:endParaRPr lang="es-PE"/>
          </a:p>
        </p:txBody>
      </p:sp>
      <p:pic>
        <p:nvPicPr>
          <p:cNvPr id="2050" name="Picture 2" descr="Resultado de imagen para check png">
            <a:extLst>
              <a:ext uri="{FF2B5EF4-FFF2-40B4-BE49-F238E27FC236}">
                <a16:creationId xmlns:a16="http://schemas.microsoft.com/office/drawing/2014/main" id="{20B7535D-12D3-4612-81A9-1DB079AFAC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7515" y="1411034"/>
            <a:ext cx="439271" cy="439271"/>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D0D4ED4C-2326-4470-8AC2-D2588602D15F}"/>
              </a:ext>
            </a:extLst>
          </p:cNvPr>
          <p:cNvSpPr/>
          <p:nvPr/>
        </p:nvSpPr>
        <p:spPr>
          <a:xfrm>
            <a:off x="1696703" y="1450195"/>
            <a:ext cx="9424015" cy="707886"/>
          </a:xfrm>
          <a:prstGeom prst="rect">
            <a:avLst/>
          </a:prstGeom>
        </p:spPr>
        <p:txBody>
          <a:bodyPr wrap="square">
            <a:spAutoFit/>
          </a:bodyPr>
          <a:lstStyle/>
          <a:p>
            <a:r>
              <a:rPr lang="es-PE" sz="2000" dirty="0">
                <a:solidFill>
                  <a:srgbClr val="4D4D4D"/>
                </a:solidFill>
                <a:latin typeface="Arial" panose="020B0604020202020204" pitchFamily="34" charset="0"/>
                <a:cs typeface="Arial" panose="020B0604020202020204" pitchFamily="34" charset="0"/>
              </a:rPr>
              <a:t>Adjuntar las dos (02) copias del acta de notificación, al sobre conteniendo la carta de respuesta al reclamo o queja del Libro de Reclamaciones</a:t>
            </a:r>
          </a:p>
        </p:txBody>
      </p:sp>
      <p:pic>
        <p:nvPicPr>
          <p:cNvPr id="11" name="Picture 2" descr="Resultado de imagen para check png">
            <a:extLst>
              <a:ext uri="{FF2B5EF4-FFF2-40B4-BE49-F238E27FC236}">
                <a16:creationId xmlns:a16="http://schemas.microsoft.com/office/drawing/2014/main" id="{611663C8-A307-4126-B97D-181B9A3E14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8137" y="2266562"/>
            <a:ext cx="405215" cy="4392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7D2812BE-BE1E-4499-9DEE-9931E551E661}"/>
              </a:ext>
            </a:extLst>
          </p:cNvPr>
          <p:cNvSpPr/>
          <p:nvPr/>
        </p:nvSpPr>
        <p:spPr>
          <a:xfrm>
            <a:off x="2427326" y="2305723"/>
            <a:ext cx="8693392" cy="1323439"/>
          </a:xfrm>
          <a:prstGeom prst="rect">
            <a:avLst/>
          </a:prstGeom>
        </p:spPr>
        <p:txBody>
          <a:bodyPr wrap="square">
            <a:spAutoFit/>
          </a:bodyPr>
          <a:lstStyle/>
          <a:p>
            <a:pPr algn="just"/>
            <a:r>
              <a:rPr lang="es-PE" sz="2000" dirty="0">
                <a:solidFill>
                  <a:srgbClr val="4D4D4D"/>
                </a:solidFill>
                <a:latin typeface="Arial" panose="020B0604020202020204" pitchFamily="34" charset="0"/>
                <a:cs typeface="Arial" panose="020B0604020202020204" pitchFamily="34" charset="0"/>
              </a:rPr>
              <a:t>Actualmente, las Tiendas que cuenta con una facturación a nombre de Entel utilizan el Courier Urbano, por lo que deben registrar el envío de la carta vía de la web http://app.urbano.com.pe/ e imprimir una (1) copia de la Guía de Entrega.</a:t>
            </a:r>
          </a:p>
        </p:txBody>
      </p:sp>
      <p:pic>
        <p:nvPicPr>
          <p:cNvPr id="13" name="Picture 2" descr="Resultado de imagen para check png">
            <a:extLst>
              <a:ext uri="{FF2B5EF4-FFF2-40B4-BE49-F238E27FC236}">
                <a16:creationId xmlns:a16="http://schemas.microsoft.com/office/drawing/2014/main" id="{651E433D-BB92-4497-B90B-E1BAA4379C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8608" y="3629162"/>
            <a:ext cx="439271" cy="4392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B9E39BDA-FD7E-43EB-B174-61C2BEAF05C0}"/>
              </a:ext>
            </a:extLst>
          </p:cNvPr>
          <p:cNvSpPr/>
          <p:nvPr/>
        </p:nvSpPr>
        <p:spPr>
          <a:xfrm>
            <a:off x="6807797" y="3668323"/>
            <a:ext cx="4312922" cy="707886"/>
          </a:xfrm>
          <a:prstGeom prst="rect">
            <a:avLst/>
          </a:prstGeom>
        </p:spPr>
        <p:txBody>
          <a:bodyPr wrap="square">
            <a:spAutoFit/>
          </a:bodyPr>
          <a:lstStyle/>
          <a:p>
            <a:pPr algn="just"/>
            <a:r>
              <a:rPr lang="es-PE" sz="2000" dirty="0">
                <a:solidFill>
                  <a:srgbClr val="4D4D4D"/>
                </a:solidFill>
                <a:latin typeface="Arial" panose="020B0604020202020204" pitchFamily="34" charset="0"/>
                <a:cs typeface="Arial" panose="020B0604020202020204" pitchFamily="34" charset="0"/>
              </a:rPr>
              <a:t>Realizar el seguimiento de la notificación vía la web del Courier.</a:t>
            </a:r>
          </a:p>
        </p:txBody>
      </p:sp>
      <p:pic>
        <p:nvPicPr>
          <p:cNvPr id="15" name="Picture 2" descr="Resultado de imagen para check png">
            <a:extLst>
              <a:ext uri="{FF2B5EF4-FFF2-40B4-BE49-F238E27FC236}">
                <a16:creationId xmlns:a16="http://schemas.microsoft.com/office/drawing/2014/main" id="{520B302D-7C06-4725-88AE-9BEDCD7CFA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8608" y="4628084"/>
            <a:ext cx="439271" cy="439271"/>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511E4A3C-9024-4646-9821-16E6BDDCF29A}"/>
              </a:ext>
            </a:extLst>
          </p:cNvPr>
          <p:cNvSpPr/>
          <p:nvPr/>
        </p:nvSpPr>
        <p:spPr>
          <a:xfrm>
            <a:off x="6807797" y="4667245"/>
            <a:ext cx="4312922" cy="1323439"/>
          </a:xfrm>
          <a:prstGeom prst="rect">
            <a:avLst/>
          </a:prstGeom>
        </p:spPr>
        <p:txBody>
          <a:bodyPr wrap="square">
            <a:spAutoFit/>
          </a:bodyPr>
          <a:lstStyle/>
          <a:p>
            <a:pPr algn="just"/>
            <a:r>
              <a:rPr lang="es-PE" sz="2000" dirty="0">
                <a:solidFill>
                  <a:srgbClr val="4D4D4D"/>
                </a:solidFill>
                <a:latin typeface="Arial" panose="020B0604020202020204" pitchFamily="34" charset="0"/>
                <a:cs typeface="Arial" panose="020B0604020202020204" pitchFamily="34" charset="0"/>
              </a:rPr>
              <a:t>Tiendas que cuentan con cajas a nombre del socio de negocio, deberán utiliza el Courier de cada tienda.</a:t>
            </a:r>
          </a:p>
        </p:txBody>
      </p:sp>
    </p:spTree>
    <p:extLst>
      <p:ext uri="{BB962C8B-B14F-4D97-AF65-F5344CB8AC3E}">
        <p14:creationId xmlns:p14="http://schemas.microsoft.com/office/powerpoint/2010/main" val="45202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bwMode="auto">
          <a:xfrm>
            <a:off x="1326907" y="3485621"/>
            <a:ext cx="9216402" cy="2755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Imagen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03130" y="1077295"/>
            <a:ext cx="3505200" cy="2408326"/>
          </a:xfrm>
          <a:prstGeom prst="rect">
            <a:avLst/>
          </a:prstGeom>
        </p:spPr>
      </p:pic>
      <p:sp>
        <p:nvSpPr>
          <p:cNvPr id="6" name="Llamada rectangular redondeada 5"/>
          <p:cNvSpPr/>
          <p:nvPr/>
        </p:nvSpPr>
        <p:spPr>
          <a:xfrm>
            <a:off x="1208262" y="1638388"/>
            <a:ext cx="6362431" cy="1528104"/>
          </a:xfrm>
          <a:prstGeom prst="wedgeRoundRectCallout">
            <a:avLst>
              <a:gd name="adj1" fmla="val 61536"/>
              <a:gd name="adj2" fmla="val -25832"/>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just"/>
            <a:r>
              <a:rPr lang="es-PE" dirty="0">
                <a:solidFill>
                  <a:srgbClr val="4D4D4D"/>
                </a:solidFill>
                <a:latin typeface="Arial" panose="020B0604020202020204" pitchFamily="34" charset="0"/>
                <a:cs typeface="Arial" panose="020B0604020202020204" pitchFamily="34" charset="0"/>
              </a:rPr>
              <a:t>Cuando tengamos la notificación que la carta fue entregada al cliente ingresamos al incidente creado y seleccionamos en </a:t>
            </a:r>
            <a:r>
              <a:rPr lang="es-PE" i="1" u="sng" dirty="0">
                <a:solidFill>
                  <a:srgbClr val="4D4D4D"/>
                </a:solidFill>
                <a:latin typeface="Arial" panose="020B0604020202020204" pitchFamily="34" charset="0"/>
                <a:cs typeface="Arial" panose="020B0604020202020204" pitchFamily="34" charset="0"/>
              </a:rPr>
              <a:t>“comunicaciones y comentarios”.</a:t>
            </a:r>
          </a:p>
          <a:p>
            <a:pPr algn="just"/>
            <a:r>
              <a:rPr lang="es-PE" dirty="0">
                <a:solidFill>
                  <a:srgbClr val="4D4D4D"/>
                </a:solidFill>
                <a:latin typeface="Arial" panose="020B0604020202020204" pitchFamily="34" charset="0"/>
                <a:cs typeface="Arial" panose="020B0604020202020204" pitchFamily="34" charset="0"/>
              </a:rPr>
              <a:t>Nos cargará una ventana donde daremos </a:t>
            </a:r>
            <a:r>
              <a:rPr lang="es-PE" dirty="0" err="1">
                <a:solidFill>
                  <a:srgbClr val="4D4D4D"/>
                </a:solidFill>
                <a:latin typeface="Arial" panose="020B0604020202020204" pitchFamily="34" charset="0"/>
                <a:cs typeface="Arial" panose="020B0604020202020204" pitchFamily="34" charset="0"/>
              </a:rPr>
              <a:t>click</a:t>
            </a:r>
            <a:r>
              <a:rPr lang="es-PE" dirty="0">
                <a:solidFill>
                  <a:srgbClr val="4D4D4D"/>
                </a:solidFill>
                <a:latin typeface="Arial" panose="020B0604020202020204" pitchFamily="34" charset="0"/>
                <a:cs typeface="Arial" panose="020B0604020202020204" pitchFamily="34" charset="0"/>
              </a:rPr>
              <a:t> en el </a:t>
            </a:r>
            <a:r>
              <a:rPr lang="es-PE" dirty="0" err="1">
                <a:solidFill>
                  <a:srgbClr val="4D4D4D"/>
                </a:solidFill>
                <a:latin typeface="Arial" panose="020B0604020202020204" pitchFamily="34" charset="0"/>
                <a:cs typeface="Arial" panose="020B0604020202020204" pitchFamily="34" charset="0"/>
              </a:rPr>
              <a:t>lapiz</a:t>
            </a:r>
            <a:r>
              <a:rPr lang="es-PE" dirty="0">
                <a:solidFill>
                  <a:srgbClr val="4D4D4D"/>
                </a:solidFill>
                <a:latin typeface="Arial" panose="020B0604020202020204" pitchFamily="34" charset="0"/>
                <a:cs typeface="Arial" panose="020B0604020202020204" pitchFamily="34" charset="0"/>
              </a:rPr>
              <a:t>.</a:t>
            </a:r>
          </a:p>
        </p:txBody>
      </p:sp>
      <p:pic>
        <p:nvPicPr>
          <p:cNvPr id="8"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924614" y="4149794"/>
            <a:ext cx="5405438" cy="1521886"/>
          </a:xfrm>
          <a:prstGeom prst="roundRect">
            <a:avLst>
              <a:gd name="adj" fmla="val 4453"/>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ítulo 1"/>
          <p:cNvSpPr>
            <a:spLocks noGrp="1"/>
          </p:cNvSpPr>
          <p:nvPr>
            <p:ph type="title"/>
          </p:nvPr>
        </p:nvSpPr>
        <p:spPr/>
        <p:txBody>
          <a:bodyPr/>
          <a:lstStyle/>
          <a:p>
            <a:r>
              <a:rPr lang="es-PE" dirty="0"/>
              <a:t>Cierre de incidente TP y TP-TPF_</a:t>
            </a:r>
          </a:p>
        </p:txBody>
      </p:sp>
      <p:sp>
        <p:nvSpPr>
          <p:cNvPr id="7" name="Marcador de número de diapositiva 6"/>
          <p:cNvSpPr>
            <a:spLocks noGrp="1"/>
          </p:cNvSpPr>
          <p:nvPr>
            <p:ph type="sldNum" sz="quarter" idx="12"/>
          </p:nvPr>
        </p:nvSpPr>
        <p:spPr/>
        <p:txBody>
          <a:bodyPr/>
          <a:lstStyle/>
          <a:p>
            <a:fld id="{311D10DB-C6DC-4D1D-AB01-35490902C070}" type="slidenum">
              <a:rPr lang="es-PE" smtClean="0"/>
              <a:t>23</a:t>
            </a:fld>
            <a:endParaRPr lang="es-PE"/>
          </a:p>
        </p:txBody>
      </p:sp>
      <p:sp>
        <p:nvSpPr>
          <p:cNvPr id="11" name="Rectángulo redondeado 14">
            <a:extLst>
              <a:ext uri="{FF2B5EF4-FFF2-40B4-BE49-F238E27FC236}">
                <a16:creationId xmlns:a16="http://schemas.microsoft.com/office/drawing/2014/main" id="{48D3F44C-D8B1-40F0-8648-FB02B6F3B5F1}"/>
              </a:ext>
            </a:extLst>
          </p:cNvPr>
          <p:cNvSpPr/>
          <p:nvPr/>
        </p:nvSpPr>
        <p:spPr>
          <a:xfrm>
            <a:off x="2196350" y="6009098"/>
            <a:ext cx="1367122" cy="232229"/>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redondeado 14">
            <a:extLst>
              <a:ext uri="{FF2B5EF4-FFF2-40B4-BE49-F238E27FC236}">
                <a16:creationId xmlns:a16="http://schemas.microsoft.com/office/drawing/2014/main" id="{6549EABE-0DCE-449B-9C0A-6B4DEE4CD95B}"/>
              </a:ext>
            </a:extLst>
          </p:cNvPr>
          <p:cNvSpPr/>
          <p:nvPr/>
        </p:nvSpPr>
        <p:spPr>
          <a:xfrm>
            <a:off x="5048250" y="4769222"/>
            <a:ext cx="260350" cy="232229"/>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49207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bwMode="auto">
          <a:xfrm>
            <a:off x="3424408" y="2396106"/>
            <a:ext cx="7556542" cy="3739995"/>
          </a:xfrm>
          <a:prstGeom prst="roundRect">
            <a:avLst>
              <a:gd name="adj" fmla="val 2076"/>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11"/>
          <p:cNvSpPr/>
          <p:nvPr/>
        </p:nvSpPr>
        <p:spPr>
          <a:xfrm rot="10800000">
            <a:off x="5869441" y="3408670"/>
            <a:ext cx="568411" cy="210065"/>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14"/>
          <p:cNvSpPr/>
          <p:nvPr/>
        </p:nvSpPr>
        <p:spPr>
          <a:xfrm rot="10800000">
            <a:off x="6393196" y="4028328"/>
            <a:ext cx="568411" cy="210065"/>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15"/>
          <p:cNvSpPr/>
          <p:nvPr/>
        </p:nvSpPr>
        <p:spPr>
          <a:xfrm rot="10800000">
            <a:off x="6108989" y="4798009"/>
            <a:ext cx="568411" cy="210065"/>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16"/>
          <p:cNvSpPr/>
          <p:nvPr/>
        </p:nvSpPr>
        <p:spPr>
          <a:xfrm rot="16200000">
            <a:off x="6586224" y="5700900"/>
            <a:ext cx="568411" cy="210065"/>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14"/>
          <p:cNvSpPr/>
          <p:nvPr/>
        </p:nvSpPr>
        <p:spPr>
          <a:xfrm rot="10800000">
            <a:off x="9316506" y="4014473"/>
            <a:ext cx="568411" cy="210065"/>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n 9"/>
          <p:cNvPicPr>
            <a:picLocks noChangeAspect="1"/>
          </p:cNvPicPr>
          <p:nvPr/>
        </p:nvPicPr>
        <p:blipFill>
          <a:blip r:embed="rId4" cstate="email">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tretch>
            <a:fillRect/>
          </a:stretch>
        </p:blipFill>
        <p:spPr>
          <a:xfrm>
            <a:off x="878672" y="2488943"/>
            <a:ext cx="2122685" cy="3647158"/>
          </a:xfrm>
          <a:prstGeom prst="rect">
            <a:avLst/>
          </a:prstGeom>
        </p:spPr>
      </p:pic>
      <p:sp>
        <p:nvSpPr>
          <p:cNvPr id="11" name="Rectángulo 10"/>
          <p:cNvSpPr/>
          <p:nvPr/>
        </p:nvSpPr>
        <p:spPr>
          <a:xfrm>
            <a:off x="1197270" y="1309669"/>
            <a:ext cx="9823435" cy="923330"/>
          </a:xfrm>
          <a:prstGeom prst="rect">
            <a:avLst/>
          </a:prstGeom>
        </p:spPr>
        <p:txBody>
          <a:bodyPr wrap="square">
            <a:spAutoFit/>
          </a:bodyPr>
          <a:lstStyle/>
          <a:p>
            <a:r>
              <a:rPr lang="es-PE" i="1" dirty="0">
                <a:solidFill>
                  <a:schemeClr val="tx1">
                    <a:lumMod val="65000"/>
                    <a:lumOff val="35000"/>
                  </a:schemeClr>
                </a:solidFill>
                <a:latin typeface="Arial" panose="020B0604020202020204" pitchFamily="34" charset="0"/>
                <a:cs typeface="Arial" panose="020B0604020202020204" pitchFamily="34" charset="0"/>
              </a:rPr>
              <a:t>Se muestra la comunicación que nosotros registramos al inicio del envío. Lo que haremos a continuación es editar los campos señalados con la flecha de color verde.</a:t>
            </a:r>
          </a:p>
          <a:p>
            <a:r>
              <a:rPr lang="es-PE" i="1" dirty="0">
                <a:solidFill>
                  <a:schemeClr val="tx1">
                    <a:lumMod val="65000"/>
                    <a:lumOff val="35000"/>
                  </a:schemeClr>
                </a:solidFill>
                <a:latin typeface="Arial" panose="020B0604020202020204" pitchFamily="34" charset="0"/>
                <a:cs typeface="Arial" panose="020B0604020202020204" pitchFamily="34" charset="0"/>
              </a:rPr>
              <a:t>La sección </a:t>
            </a:r>
            <a:r>
              <a:rPr lang="es-PE" i="1" u="sng" dirty="0">
                <a:solidFill>
                  <a:schemeClr val="tx1">
                    <a:lumMod val="65000"/>
                    <a:lumOff val="35000"/>
                  </a:schemeClr>
                </a:solidFill>
                <a:latin typeface="Arial" panose="020B0604020202020204" pitchFamily="34" charset="0"/>
                <a:cs typeface="Arial" panose="020B0604020202020204" pitchFamily="34" charset="0"/>
              </a:rPr>
              <a:t>“TIPO” </a:t>
            </a:r>
            <a:r>
              <a:rPr lang="es-PE" i="1" dirty="0">
                <a:solidFill>
                  <a:schemeClr val="tx1">
                    <a:lumMod val="65000"/>
                    <a:lumOff val="35000"/>
                  </a:schemeClr>
                </a:solidFill>
                <a:latin typeface="Arial" panose="020B0604020202020204" pitchFamily="34" charset="0"/>
                <a:cs typeface="Arial" panose="020B0604020202020204" pitchFamily="34" charset="0"/>
              </a:rPr>
              <a:t>deberá ser llenada con </a:t>
            </a:r>
            <a:r>
              <a:rPr lang="es-PE" i="1" u="sng" dirty="0">
                <a:solidFill>
                  <a:schemeClr val="tx1">
                    <a:lumMod val="65000"/>
                    <a:lumOff val="35000"/>
                  </a:schemeClr>
                </a:solidFill>
                <a:latin typeface="Arial" panose="020B0604020202020204" pitchFamily="34" charset="0"/>
                <a:cs typeface="Arial" panose="020B0604020202020204" pitchFamily="34" charset="0"/>
              </a:rPr>
              <a:t>“Notificación de resolución”.</a:t>
            </a:r>
            <a:endParaRPr lang="es-PE" i="1" u="sng" dirty="0">
              <a:solidFill>
                <a:schemeClr val="tx1">
                  <a:lumMod val="65000"/>
                  <a:lumOff val="35000"/>
                </a:schemeClr>
              </a:solidFill>
            </a:endParaRPr>
          </a:p>
        </p:txBody>
      </p:sp>
      <p:sp>
        <p:nvSpPr>
          <p:cNvPr id="3" name="Título 2"/>
          <p:cNvSpPr>
            <a:spLocks noGrp="1"/>
          </p:cNvSpPr>
          <p:nvPr>
            <p:ph type="title"/>
          </p:nvPr>
        </p:nvSpPr>
        <p:spPr/>
        <p:txBody>
          <a:bodyPr/>
          <a:lstStyle/>
          <a:p>
            <a:r>
              <a:rPr lang="es-PE" dirty="0"/>
              <a:t>Cierre de incidente TP y TP-TPF_</a:t>
            </a:r>
          </a:p>
        </p:txBody>
      </p:sp>
      <p:sp>
        <p:nvSpPr>
          <p:cNvPr id="16" name="Marcador de número de diapositiva 15"/>
          <p:cNvSpPr>
            <a:spLocks noGrp="1"/>
          </p:cNvSpPr>
          <p:nvPr>
            <p:ph type="sldNum" sz="quarter" idx="12"/>
          </p:nvPr>
        </p:nvSpPr>
        <p:spPr/>
        <p:txBody>
          <a:bodyPr/>
          <a:lstStyle/>
          <a:p>
            <a:fld id="{311D10DB-C6DC-4D1D-AB01-35490902C070}" type="slidenum">
              <a:rPr lang="es-PE" smtClean="0"/>
              <a:t>24</a:t>
            </a:fld>
            <a:endParaRPr lang="es-PE"/>
          </a:p>
        </p:txBody>
      </p:sp>
    </p:spTree>
    <p:extLst>
      <p:ext uri="{BB962C8B-B14F-4D97-AF65-F5344CB8AC3E}">
        <p14:creationId xmlns:p14="http://schemas.microsoft.com/office/powerpoint/2010/main" val="296949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64DF5C74-C580-4A10-BF2C-08C5F8CC05B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Lst>
          </a:blip>
          <a:srcRect l="14779" t="61579" r="1507" b="13893"/>
          <a:stretch/>
        </p:blipFill>
        <p:spPr>
          <a:xfrm>
            <a:off x="754684" y="4217269"/>
            <a:ext cx="9442614" cy="1644459"/>
          </a:xfrm>
          <a:prstGeom prst="rect">
            <a:avLst/>
          </a:prstGeom>
        </p:spPr>
      </p:pic>
      <p:pic>
        <p:nvPicPr>
          <p:cNvPr id="7" name="Imagen 6">
            <a:extLst>
              <a:ext uri="{FF2B5EF4-FFF2-40B4-BE49-F238E27FC236}">
                <a16:creationId xmlns:a16="http://schemas.microsoft.com/office/drawing/2014/main" id="{BC7E0E7D-5E7B-4C52-B51F-BB33CE6C2BE8}"/>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Lst>
          </a:blip>
          <a:srcRect l="14890" t="33850" r="1507" b="26180"/>
          <a:stretch/>
        </p:blipFill>
        <p:spPr>
          <a:xfrm>
            <a:off x="759350" y="1564551"/>
            <a:ext cx="9437948" cy="2632800"/>
          </a:xfrm>
          <a:prstGeom prst="rect">
            <a:avLst/>
          </a:prstGeom>
        </p:spPr>
      </p:pic>
      <p:pic>
        <p:nvPicPr>
          <p:cNvPr id="3" name="Imagen 2"/>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l="8056" r="12117" b="6266"/>
          <a:stretch/>
        </p:blipFill>
        <p:spPr>
          <a:xfrm>
            <a:off x="9071049" y="2529778"/>
            <a:ext cx="2709622" cy="3181670"/>
          </a:xfrm>
          <a:prstGeom prst="rect">
            <a:avLst/>
          </a:prstGeom>
        </p:spPr>
      </p:pic>
      <p:pic>
        <p:nvPicPr>
          <p:cNvPr id="15" name="Picture 2">
            <a:extLst>
              <a:ext uri="{FF2B5EF4-FFF2-40B4-BE49-F238E27FC236}">
                <a16:creationId xmlns:a16="http://schemas.microsoft.com/office/drawing/2014/main" id="{B9573ECD-C4E4-46AB-97DB-857089AC4571}"/>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a:ext>
            </a:extLst>
          </a:blip>
          <a:srcRect l="45497" t="74223" r="559" b="16940"/>
          <a:stretch/>
        </p:blipFill>
        <p:spPr bwMode="auto">
          <a:xfrm>
            <a:off x="5475991" y="4596044"/>
            <a:ext cx="4672897" cy="420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5310684" y="5936842"/>
            <a:ext cx="1094318" cy="333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ight Arrow 15"/>
          <p:cNvSpPr/>
          <p:nvPr/>
        </p:nvSpPr>
        <p:spPr>
          <a:xfrm rot="10800000">
            <a:off x="2342724" y="3011602"/>
            <a:ext cx="571211" cy="387706"/>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5"/>
          <p:cNvSpPr/>
          <p:nvPr/>
        </p:nvSpPr>
        <p:spPr>
          <a:xfrm rot="10800000">
            <a:off x="6217514" y="5947835"/>
            <a:ext cx="571211" cy="387706"/>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5"/>
          <p:cNvSpPr/>
          <p:nvPr/>
        </p:nvSpPr>
        <p:spPr>
          <a:xfrm rot="5400000">
            <a:off x="6965545" y="4626515"/>
            <a:ext cx="571211" cy="387706"/>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5"/>
          <p:cNvSpPr/>
          <p:nvPr/>
        </p:nvSpPr>
        <p:spPr>
          <a:xfrm rot="5400000">
            <a:off x="8998057" y="4884119"/>
            <a:ext cx="571211" cy="387706"/>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lamada rectangular redondeada 16"/>
          <p:cNvSpPr/>
          <p:nvPr/>
        </p:nvSpPr>
        <p:spPr>
          <a:xfrm>
            <a:off x="5054600" y="1316182"/>
            <a:ext cx="6498113" cy="1049031"/>
          </a:xfrm>
          <a:prstGeom prst="wedgeRoundRectCallout">
            <a:avLst>
              <a:gd name="adj1" fmla="val 33263"/>
              <a:gd name="adj2" fmla="val 77096"/>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s-PE" altLang="es-PE" dirty="0">
                <a:solidFill>
                  <a:srgbClr val="4D4D4D"/>
                </a:solidFill>
                <a:latin typeface="Arial" panose="020B0604020202020204" pitchFamily="34" charset="0"/>
                <a:cs typeface="Arial" panose="020B0604020202020204" pitchFamily="34" charset="0"/>
              </a:rPr>
              <a:t>Editamos los estados señalados en verde y validamos que la “fecha de notificación” figura para poder cerrar el incidente.</a:t>
            </a:r>
          </a:p>
          <a:p>
            <a:pPr algn="ctr"/>
            <a:r>
              <a:rPr lang="es-PE" altLang="es-PE" dirty="0">
                <a:solidFill>
                  <a:srgbClr val="4D4D4D"/>
                </a:solidFill>
                <a:latin typeface="Arial" panose="020B0604020202020204" pitchFamily="34" charset="0"/>
                <a:cs typeface="Arial" panose="020B0604020202020204" pitchFamily="34" charset="0"/>
              </a:rPr>
              <a:t>Grabamos y finalizó el proceso.</a:t>
            </a:r>
          </a:p>
        </p:txBody>
      </p:sp>
      <p:sp>
        <p:nvSpPr>
          <p:cNvPr id="4" name="Título 3"/>
          <p:cNvSpPr>
            <a:spLocks noGrp="1"/>
          </p:cNvSpPr>
          <p:nvPr>
            <p:ph type="title"/>
          </p:nvPr>
        </p:nvSpPr>
        <p:spPr/>
        <p:txBody>
          <a:bodyPr/>
          <a:lstStyle/>
          <a:p>
            <a:r>
              <a:rPr lang="es-PE" dirty="0"/>
              <a:t>Cierre de incidente TP y TP-TPF_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25</a:t>
            </a:fld>
            <a:endParaRPr lang="es-PE"/>
          </a:p>
        </p:txBody>
      </p:sp>
      <p:sp>
        <p:nvSpPr>
          <p:cNvPr id="5" name="Rectángulo 4">
            <a:extLst>
              <a:ext uri="{FF2B5EF4-FFF2-40B4-BE49-F238E27FC236}">
                <a16:creationId xmlns:a16="http://schemas.microsoft.com/office/drawing/2014/main" id="{F1FDA734-18A4-47CF-9B25-A1F74F1CDE83}"/>
              </a:ext>
            </a:extLst>
          </p:cNvPr>
          <p:cNvSpPr/>
          <p:nvPr/>
        </p:nvSpPr>
        <p:spPr>
          <a:xfrm>
            <a:off x="6804465" y="5331753"/>
            <a:ext cx="704039" cy="215444"/>
          </a:xfrm>
          <a:prstGeom prst="rect">
            <a:avLst/>
          </a:prstGeom>
        </p:spPr>
        <p:txBody>
          <a:bodyPr wrap="none">
            <a:spAutoFit/>
          </a:bodyPr>
          <a:lstStyle/>
          <a:p>
            <a:r>
              <a:rPr lang="es-PE" altLang="es-PE" sz="800" dirty="0">
                <a:solidFill>
                  <a:srgbClr val="4D4D4D"/>
                </a:solidFill>
                <a:latin typeface="Arial" panose="020B0604020202020204" pitchFamily="34" charset="0"/>
                <a:cs typeface="Arial" panose="020B0604020202020204" pitchFamily="34" charset="0"/>
              </a:rPr>
              <a:t>31/10/2017</a:t>
            </a:r>
            <a:endParaRPr lang="es-PE" sz="800" dirty="0"/>
          </a:p>
        </p:txBody>
      </p:sp>
      <p:sp>
        <p:nvSpPr>
          <p:cNvPr id="16" name="Right Arrow 15">
            <a:extLst>
              <a:ext uri="{FF2B5EF4-FFF2-40B4-BE49-F238E27FC236}">
                <a16:creationId xmlns:a16="http://schemas.microsoft.com/office/drawing/2014/main" id="{3B6EAA1F-F19F-433A-A5DA-2ACF4CDD9068}"/>
              </a:ext>
            </a:extLst>
          </p:cNvPr>
          <p:cNvSpPr/>
          <p:nvPr/>
        </p:nvSpPr>
        <p:spPr>
          <a:xfrm rot="16200000">
            <a:off x="6932269" y="5538679"/>
            <a:ext cx="396736" cy="387706"/>
          </a:xfrm>
          <a:prstGeom prst="rightArrow">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redondeado 14">
            <a:extLst>
              <a:ext uri="{FF2B5EF4-FFF2-40B4-BE49-F238E27FC236}">
                <a16:creationId xmlns:a16="http://schemas.microsoft.com/office/drawing/2014/main" id="{ABD82B4D-1336-402C-BAFD-C534B2D56264}"/>
              </a:ext>
            </a:extLst>
          </p:cNvPr>
          <p:cNvSpPr/>
          <p:nvPr/>
        </p:nvSpPr>
        <p:spPr>
          <a:xfrm>
            <a:off x="5661660" y="5322769"/>
            <a:ext cx="2201948" cy="22092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72952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548361109"/>
              </p:ext>
            </p:extLst>
          </p:nvPr>
        </p:nvGraphicFramePr>
        <p:xfrm>
          <a:off x="4883612" y="1343891"/>
          <a:ext cx="6934315" cy="4918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p:cNvPicPr>
            <a:picLocks noChangeAspect="1"/>
          </p:cNvPicPr>
          <p:nvPr/>
        </p:nvPicPr>
        <p:blipFill rotWithShape="1">
          <a:blip r:embed="rId7" cstate="email">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a:ext>
            </a:extLst>
          </a:blip>
          <a:srcRect b="25641"/>
          <a:stretch/>
        </p:blipFill>
        <p:spPr>
          <a:xfrm>
            <a:off x="432870" y="3041419"/>
            <a:ext cx="4602097" cy="3422073"/>
          </a:xfrm>
          <a:prstGeom prst="rect">
            <a:avLst/>
          </a:prstGeom>
        </p:spPr>
      </p:pic>
      <p:sp>
        <p:nvSpPr>
          <p:cNvPr id="7" name="Llamada rectangular redondeada 6"/>
          <p:cNvSpPr/>
          <p:nvPr/>
        </p:nvSpPr>
        <p:spPr>
          <a:xfrm>
            <a:off x="1510145" y="1343891"/>
            <a:ext cx="3117273" cy="1524000"/>
          </a:xfrm>
          <a:prstGeom prst="wedgeRoundRectCallout">
            <a:avLst>
              <a:gd name="adj1" fmla="val -11944"/>
              <a:gd name="adj2" fmla="val 67955"/>
              <a:gd name="adj3" fmla="val 16667"/>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s-PE" dirty="0">
                <a:solidFill>
                  <a:srgbClr val="4D4D4D"/>
                </a:solidFill>
                <a:latin typeface="Arial" panose="020B0604020202020204" pitchFamily="34" charset="0"/>
                <a:cs typeface="Arial" panose="020B0604020202020204" pitchFamily="34" charset="0"/>
              </a:rPr>
              <a:t>Si la reclamación o queja de mi cliente se entrega en </a:t>
            </a:r>
            <a:r>
              <a:rPr lang="es-PE" dirty="0" err="1">
                <a:solidFill>
                  <a:srgbClr val="4D4D4D"/>
                </a:solidFill>
                <a:latin typeface="Arial" panose="020B0604020202020204" pitchFamily="34" charset="0"/>
                <a:cs typeface="Arial" panose="020B0604020202020204" pitchFamily="34" charset="0"/>
              </a:rPr>
              <a:t>en</a:t>
            </a:r>
            <a:r>
              <a:rPr lang="es-PE" dirty="0">
                <a:solidFill>
                  <a:srgbClr val="4D4D4D"/>
                </a:solidFill>
                <a:latin typeface="Arial" panose="020B0604020202020204" pitchFamily="34" charset="0"/>
                <a:cs typeface="Arial" panose="020B0604020202020204" pitchFamily="34" charset="0"/>
              </a:rPr>
              <a:t> el momento</a:t>
            </a:r>
            <a:br>
              <a:rPr lang="es-PE" dirty="0">
                <a:solidFill>
                  <a:srgbClr val="0154A0"/>
                </a:solidFill>
                <a:latin typeface="Arial" panose="020B0604020202020204" pitchFamily="34" charset="0"/>
                <a:cs typeface="Arial" panose="020B0604020202020204" pitchFamily="34" charset="0"/>
              </a:rPr>
            </a:br>
            <a:r>
              <a:rPr lang="es-PE" b="1" i="1" dirty="0">
                <a:solidFill>
                  <a:srgbClr val="FF6702"/>
                </a:solidFill>
                <a:latin typeface="Arial" panose="020B0604020202020204" pitchFamily="34" charset="0"/>
                <a:cs typeface="Arial" panose="020B0604020202020204" pitchFamily="34" charset="0"/>
              </a:rPr>
              <a:t>¿Qué debo hacer?</a:t>
            </a:r>
          </a:p>
        </p:txBody>
      </p:sp>
      <p:sp>
        <p:nvSpPr>
          <p:cNvPr id="4" name="Título 3"/>
          <p:cNvSpPr>
            <a:spLocks noGrp="1"/>
          </p:cNvSpPr>
          <p:nvPr>
            <p:ph type="title"/>
          </p:nvPr>
        </p:nvSpPr>
        <p:spPr/>
        <p:txBody>
          <a:bodyPr/>
          <a:lstStyle/>
          <a:p>
            <a:r>
              <a:rPr lang="es-PE" dirty="0"/>
              <a:t>Flujo de atención TP y TP-TPF_</a:t>
            </a:r>
          </a:p>
        </p:txBody>
      </p:sp>
      <p:sp>
        <p:nvSpPr>
          <p:cNvPr id="3" name="Marcador de número de diapositiva 2"/>
          <p:cNvSpPr>
            <a:spLocks noGrp="1"/>
          </p:cNvSpPr>
          <p:nvPr>
            <p:ph type="sldNum" sz="quarter" idx="12"/>
          </p:nvPr>
        </p:nvSpPr>
        <p:spPr/>
        <p:txBody>
          <a:bodyPr/>
          <a:lstStyle/>
          <a:p>
            <a:fld id="{311D10DB-C6DC-4D1D-AB01-35490902C070}" type="slidenum">
              <a:rPr lang="es-PE" smtClean="0"/>
              <a:t>26</a:t>
            </a:fld>
            <a:endParaRPr lang="es-PE"/>
          </a:p>
        </p:txBody>
      </p:sp>
    </p:spTree>
    <p:extLst>
      <p:ext uri="{BB962C8B-B14F-4D97-AF65-F5344CB8AC3E}">
        <p14:creationId xmlns:p14="http://schemas.microsoft.com/office/powerpoint/2010/main" val="2907288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97121E3-D798-462E-B543-6547C1D6C581}"/>
              </a:ext>
            </a:extLst>
          </p:cNvPr>
          <p:cNvPicPr>
            <a:picLocks noChangeAspect="1"/>
          </p:cNvPicPr>
          <p:nvPr/>
        </p:nvPicPr>
        <p:blipFill rotWithShape="1">
          <a:blip r:embed="rId2"/>
          <a:srcRect l="13788" t="17504" r="2610" b="4402"/>
          <a:stretch/>
        </p:blipFill>
        <p:spPr>
          <a:xfrm>
            <a:off x="983465" y="1952624"/>
            <a:ext cx="10192871" cy="4146875"/>
          </a:xfrm>
          <a:prstGeom prst="rect">
            <a:avLst/>
          </a:prstGeom>
        </p:spPr>
      </p:pic>
      <p:sp>
        <p:nvSpPr>
          <p:cNvPr id="5" name="Rectángulo 4"/>
          <p:cNvSpPr/>
          <p:nvPr/>
        </p:nvSpPr>
        <p:spPr>
          <a:xfrm>
            <a:off x="1344099" y="1264203"/>
            <a:ext cx="9636598" cy="646331"/>
          </a:xfrm>
          <a:prstGeom prst="rect">
            <a:avLst/>
          </a:prstGeom>
        </p:spPr>
        <p:txBody>
          <a:bodyPr wrap="square">
            <a:spAutoFit/>
          </a:bodyPr>
          <a:lstStyle/>
          <a:p>
            <a:r>
              <a:rPr lang="es-PE" altLang="es-PE" dirty="0">
                <a:solidFill>
                  <a:schemeClr val="tx1">
                    <a:lumMod val="65000"/>
                    <a:lumOff val="35000"/>
                  </a:schemeClr>
                </a:solidFill>
                <a:latin typeface="Arial" panose="020B0604020202020204" pitchFamily="34" charset="0"/>
                <a:cs typeface="Arial" panose="020B0604020202020204" pitchFamily="34" charset="0"/>
              </a:rPr>
              <a:t>Cuando el cliente acepta la carta de respuesta in situ, llenamos los campos como en el caso anterior con la diferencia que editamos los campos “Tipo” y “Estado”.</a:t>
            </a:r>
            <a:endParaRPr lang="es-PE" dirty="0">
              <a:solidFill>
                <a:schemeClr val="tx1">
                  <a:lumMod val="65000"/>
                  <a:lumOff val="35000"/>
                </a:schemeClr>
              </a:solidFill>
            </a:endParaRPr>
          </a:p>
        </p:txBody>
      </p:sp>
      <p:sp>
        <p:nvSpPr>
          <p:cNvPr id="2" name="Rectángulo redondeado 1"/>
          <p:cNvSpPr/>
          <p:nvPr/>
        </p:nvSpPr>
        <p:spPr>
          <a:xfrm>
            <a:off x="983465" y="2613660"/>
            <a:ext cx="3424011" cy="228599"/>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redondeado 12"/>
          <p:cNvSpPr/>
          <p:nvPr/>
        </p:nvSpPr>
        <p:spPr>
          <a:xfrm>
            <a:off x="983465" y="3898900"/>
            <a:ext cx="1645435" cy="336924"/>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Título 3"/>
          <p:cNvSpPr>
            <a:spLocks noGrp="1"/>
          </p:cNvSpPr>
          <p:nvPr>
            <p:ph type="title"/>
          </p:nvPr>
        </p:nvSpPr>
        <p:spPr/>
        <p:txBody>
          <a:bodyPr/>
          <a:lstStyle/>
          <a:p>
            <a:r>
              <a:rPr lang="es-PE" dirty="0"/>
              <a:t>Registro en portal_</a:t>
            </a:r>
          </a:p>
        </p:txBody>
      </p:sp>
      <p:sp>
        <p:nvSpPr>
          <p:cNvPr id="3" name="Marcador de número de diapositiva 2"/>
          <p:cNvSpPr>
            <a:spLocks noGrp="1"/>
          </p:cNvSpPr>
          <p:nvPr>
            <p:ph type="sldNum" sz="quarter" idx="12"/>
          </p:nvPr>
        </p:nvSpPr>
        <p:spPr/>
        <p:txBody>
          <a:bodyPr/>
          <a:lstStyle/>
          <a:p>
            <a:fld id="{311D10DB-C6DC-4D1D-AB01-35490902C070}" type="slidenum">
              <a:rPr lang="es-PE" smtClean="0"/>
              <a:t>27</a:t>
            </a:fld>
            <a:endParaRPr lang="es-PE"/>
          </a:p>
        </p:txBody>
      </p:sp>
    </p:spTree>
    <p:extLst>
      <p:ext uri="{BB962C8B-B14F-4D97-AF65-F5344CB8AC3E}">
        <p14:creationId xmlns:p14="http://schemas.microsoft.com/office/powerpoint/2010/main" val="408784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1091380" y="1638408"/>
            <a:ext cx="8519522" cy="42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36000" bIns="36000">
            <a:spAutoFit/>
          </a:bodyPr>
          <a:lstStyle/>
          <a:p>
            <a:pPr marL="171450" indent="-171450">
              <a:buFont typeface="Wingdings" panose="05000000000000000000" pitchFamily="2" charset="2"/>
              <a:buChar char="§"/>
            </a:pPr>
            <a:r>
              <a:rPr lang="es-PE" altLang="es-PE" dirty="0">
                <a:solidFill>
                  <a:srgbClr val="4D4D4D"/>
                </a:solidFill>
                <a:latin typeface="Arial" panose="020B0604020202020204" pitchFamily="34" charset="0"/>
                <a:cs typeface="Arial" panose="020B0604020202020204" pitchFamily="34" charset="0"/>
              </a:rPr>
              <a:t>Las reclamaciones son presentadas por el consumidor y éste puede o no ser Cliente de Entel. De no ser cliente deberá ser creado previamente como Prospecto para su registro. </a:t>
            </a:r>
            <a:br>
              <a:rPr lang="es-PE" altLang="es-PE" dirty="0">
                <a:solidFill>
                  <a:srgbClr val="4D4D4D"/>
                </a:solidFill>
                <a:latin typeface="Arial" panose="020B0604020202020204" pitchFamily="34" charset="0"/>
                <a:cs typeface="Arial" panose="020B0604020202020204" pitchFamily="34" charset="0"/>
              </a:rPr>
            </a:br>
            <a:endParaRPr lang="es-PE" altLang="es-PE" dirty="0">
              <a:solidFill>
                <a:srgbClr val="4D4D4D"/>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s-PE" altLang="es-PE" dirty="0">
                <a:solidFill>
                  <a:srgbClr val="4D4D4D"/>
                </a:solidFill>
                <a:latin typeface="Arial" panose="020B0604020202020204" pitchFamily="34" charset="0"/>
                <a:cs typeface="Arial" panose="020B0604020202020204" pitchFamily="34" charset="0"/>
              </a:rPr>
              <a:t>Los reclamos presentados constituyen un registro auditable por INDECOPI y debe ser respondido en la interacción con el cliente a través de la carta tipo.</a:t>
            </a:r>
            <a:br>
              <a:rPr lang="es-PE" altLang="es-PE" dirty="0">
                <a:solidFill>
                  <a:srgbClr val="4D4D4D"/>
                </a:solidFill>
                <a:latin typeface="Arial" panose="020B0604020202020204" pitchFamily="34" charset="0"/>
                <a:cs typeface="Arial" panose="020B0604020202020204" pitchFamily="34" charset="0"/>
              </a:rPr>
            </a:br>
            <a:endParaRPr lang="es-PE" altLang="es-PE" dirty="0">
              <a:solidFill>
                <a:srgbClr val="4D4D4D"/>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s-PE" altLang="es-PE" dirty="0">
                <a:solidFill>
                  <a:srgbClr val="4D4D4D"/>
                </a:solidFill>
                <a:latin typeface="Arial" panose="020B0604020202020204" pitchFamily="34" charset="0"/>
                <a:cs typeface="Arial" panose="020B0604020202020204" pitchFamily="34" charset="0"/>
              </a:rPr>
              <a:t>En caso un cliente no se encuentre de acuerdo con lo resuelto tiene el derecho de plantear el reclamo o la denuncia administrativa ante INDECOPI.</a:t>
            </a:r>
            <a:br>
              <a:rPr lang="es-PE" altLang="es-PE" dirty="0">
                <a:solidFill>
                  <a:srgbClr val="4D4D4D"/>
                </a:solidFill>
                <a:latin typeface="Arial" panose="020B0604020202020204" pitchFamily="34" charset="0"/>
                <a:cs typeface="Arial" panose="020B0604020202020204" pitchFamily="34" charset="0"/>
              </a:rPr>
            </a:br>
            <a:endParaRPr lang="es-PE" altLang="es-PE" dirty="0">
              <a:solidFill>
                <a:srgbClr val="4D4D4D"/>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s-PE" altLang="es-PE" dirty="0">
                <a:solidFill>
                  <a:srgbClr val="4D4D4D"/>
                </a:solidFill>
                <a:latin typeface="Arial" panose="020B0604020202020204" pitchFamily="34" charset="0"/>
                <a:cs typeface="Arial" panose="020B0604020202020204" pitchFamily="34" charset="0"/>
              </a:rPr>
              <a:t>El reclamo no puede condicionarse al pago previo del producto o servicio de éste.</a:t>
            </a:r>
          </a:p>
          <a:p>
            <a:pPr marL="171450" indent="-171450">
              <a:buFont typeface="Wingdings" panose="05000000000000000000" pitchFamily="2" charset="2"/>
              <a:buChar char="§"/>
            </a:pPr>
            <a:endParaRPr lang="es-PE" altLang="es-PE" dirty="0">
              <a:solidFill>
                <a:srgbClr val="4D4D4D"/>
              </a:solidFill>
              <a:latin typeface="Arial" panose="020B0604020202020204" pitchFamily="34" charset="0"/>
              <a:cs typeface="Arial" panose="020B0604020202020204" pitchFamily="34" charset="0"/>
            </a:endParaRPr>
          </a:p>
          <a:p>
            <a:pPr marL="171450" indent="-171450">
              <a:buFont typeface="Wingdings" panose="05000000000000000000" pitchFamily="2" charset="2"/>
              <a:buChar char="§"/>
            </a:pPr>
            <a:r>
              <a:rPr lang="es-ES" altLang="es-PE" dirty="0">
                <a:solidFill>
                  <a:srgbClr val="4D4D4D"/>
                </a:solidFill>
                <a:latin typeface="Arial" panose="020B0604020202020204" pitchFamily="34" charset="0"/>
                <a:cs typeface="Arial" panose="020B0604020202020204" pitchFamily="34" charset="0"/>
              </a:rPr>
              <a:t>El plazo de respuesta para un caso del libro de reclamaciones </a:t>
            </a:r>
            <a:r>
              <a:rPr lang="es-ES" altLang="es-PE" b="1" i="1" u="sng" dirty="0">
                <a:solidFill>
                  <a:srgbClr val="4D4D4D"/>
                </a:solidFill>
                <a:latin typeface="Arial" panose="020B0604020202020204" pitchFamily="34" charset="0"/>
                <a:cs typeface="Arial" panose="020B0604020202020204" pitchFamily="34" charset="0"/>
              </a:rPr>
              <a:t>es máximo de 15 días calendarios.</a:t>
            </a:r>
            <a:endParaRPr lang="es-PE" altLang="es-PE" b="1" i="1" u="sng" dirty="0">
              <a:solidFill>
                <a:srgbClr val="4D4D4D"/>
              </a:solidFill>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flipH="1">
            <a:off x="9610902" y="1680076"/>
            <a:ext cx="2008909" cy="4208116"/>
          </a:xfrm>
          <a:prstGeom prst="rect">
            <a:avLst/>
          </a:prstGeom>
        </p:spPr>
      </p:pic>
      <p:sp>
        <p:nvSpPr>
          <p:cNvPr id="4" name="Título 3"/>
          <p:cNvSpPr>
            <a:spLocks noGrp="1"/>
          </p:cNvSpPr>
          <p:nvPr>
            <p:ph type="title"/>
          </p:nvPr>
        </p:nvSpPr>
        <p:spPr/>
        <p:txBody>
          <a:bodyPr/>
          <a:lstStyle/>
          <a:p>
            <a:r>
              <a:rPr lang="es-PE" dirty="0"/>
              <a:t>Consideraciones finales_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28</a:t>
            </a:fld>
            <a:endParaRPr lang="es-PE"/>
          </a:p>
        </p:txBody>
      </p:sp>
    </p:spTree>
    <p:extLst>
      <p:ext uri="{BB962C8B-B14F-4D97-AF65-F5344CB8AC3E}">
        <p14:creationId xmlns:p14="http://schemas.microsoft.com/office/powerpoint/2010/main" val="272088430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rotWithShape="1">
          <a:blip r:embed="rId2" cstate="email">
            <a:lum bright="70000" contrast="-70000"/>
            <a:extLst>
              <a:ext uri="{28A0092B-C50C-407E-A947-70E740481C1C}">
                <a14:useLocalDpi xmlns:a14="http://schemas.microsoft.com/office/drawing/2010/main"/>
              </a:ext>
            </a:extLst>
          </a:blip>
          <a:srcRect/>
          <a:stretch/>
        </p:blipFill>
        <p:spPr>
          <a:xfrm>
            <a:off x="1507018" y="1718476"/>
            <a:ext cx="8622982" cy="4089212"/>
          </a:xfrm>
          <a:prstGeom prst="rect">
            <a:avLst/>
          </a:prstGeom>
        </p:spPr>
      </p:pic>
      <p:sp>
        <p:nvSpPr>
          <p:cNvPr id="2" name="Rectángulo 1"/>
          <p:cNvSpPr/>
          <p:nvPr/>
        </p:nvSpPr>
        <p:spPr>
          <a:xfrm>
            <a:off x="1010920" y="1368685"/>
            <a:ext cx="10149841" cy="338554"/>
          </a:xfrm>
          <a:prstGeom prst="rect">
            <a:avLst/>
          </a:prstGeom>
        </p:spPr>
        <p:txBody>
          <a:bodyPr wrap="square">
            <a:spAutoFit/>
          </a:bodyPr>
          <a:lstStyle/>
          <a:p>
            <a:pPr algn="just"/>
            <a:r>
              <a:rPr lang="es-PE" sz="1600" b="1" dirty="0">
                <a:solidFill>
                  <a:srgbClr val="FF6702"/>
                </a:solidFill>
                <a:latin typeface="Arial" panose="020B0604020202020204" pitchFamily="34" charset="0"/>
              </a:rPr>
              <a:t>1.Consumidor presenta reclamo/queja que no debe ser registrado en el Libro de Reclamaciones</a:t>
            </a:r>
            <a:r>
              <a:rPr lang="es-PE" sz="1600" dirty="0">
                <a:solidFill>
                  <a:srgbClr val="FF6702"/>
                </a:solidFill>
                <a:latin typeface="Arial" panose="020B0604020202020204" pitchFamily="34" charset="0"/>
              </a:rPr>
              <a:t>.</a:t>
            </a:r>
          </a:p>
        </p:txBody>
      </p:sp>
      <p:sp>
        <p:nvSpPr>
          <p:cNvPr id="3" name="Rectángulo 2"/>
          <p:cNvSpPr/>
          <p:nvPr/>
        </p:nvSpPr>
        <p:spPr>
          <a:xfrm>
            <a:off x="1010920" y="5773171"/>
            <a:ext cx="10149840" cy="584775"/>
          </a:xfrm>
          <a:prstGeom prst="rect">
            <a:avLst/>
          </a:prstGeom>
        </p:spPr>
        <p:txBody>
          <a:bodyPr wrap="square">
            <a:spAutoFit/>
          </a:bodyPr>
          <a:lstStyle/>
          <a:p>
            <a:pPr algn="just"/>
            <a:r>
              <a:rPr lang="es-PE" sz="1600" b="1" dirty="0" err="1">
                <a:solidFill>
                  <a:schemeClr val="bg2">
                    <a:lumMod val="50000"/>
                  </a:schemeClr>
                </a:solidFill>
                <a:latin typeface="Arial" panose="020B0604020202020204" pitchFamily="34" charset="0"/>
              </a:rPr>
              <a:t>Rpta</a:t>
            </a:r>
            <a:r>
              <a:rPr lang="es-PE" sz="1600" b="1" dirty="0">
                <a:solidFill>
                  <a:schemeClr val="bg2">
                    <a:lumMod val="50000"/>
                  </a:schemeClr>
                </a:solidFill>
                <a:latin typeface="Arial" panose="020B0604020202020204" pitchFamily="34" charset="0"/>
              </a:rPr>
              <a:t>: </a:t>
            </a:r>
            <a:r>
              <a:rPr lang="es-PE" sz="1600" dirty="0">
                <a:solidFill>
                  <a:schemeClr val="bg2">
                    <a:lumMod val="50000"/>
                  </a:schemeClr>
                </a:solidFill>
                <a:latin typeface="Arial" panose="020B0604020202020204" pitchFamily="34" charset="0"/>
              </a:rPr>
              <a:t>Las cartas de respuesta deben ser firmadas por los Jefes/Supervisores  para dar respuesta a los casos de Reclamos de OSIPTEL.</a:t>
            </a:r>
          </a:p>
        </p:txBody>
      </p:sp>
      <p:sp>
        <p:nvSpPr>
          <p:cNvPr id="7" name="Rectángulo 6"/>
          <p:cNvSpPr/>
          <p:nvPr/>
        </p:nvSpPr>
        <p:spPr>
          <a:xfrm>
            <a:off x="1010920" y="4988882"/>
            <a:ext cx="10149840" cy="584775"/>
          </a:xfrm>
          <a:prstGeom prst="rect">
            <a:avLst/>
          </a:prstGeom>
        </p:spPr>
        <p:txBody>
          <a:bodyPr wrap="square">
            <a:spAutoFit/>
          </a:bodyPr>
          <a:lstStyle/>
          <a:p>
            <a:pPr algn="just"/>
            <a:r>
              <a:rPr lang="es-PE" sz="1600" b="1" dirty="0">
                <a:solidFill>
                  <a:srgbClr val="FF6702"/>
                </a:solidFill>
                <a:latin typeface="Arial" panose="020B0604020202020204" pitchFamily="34" charset="0"/>
              </a:rPr>
              <a:t>3. ¿Quién firma las cartas de respuesta al consumidor sobre el reclamo o queja presentado en el Libro de Reclamaciones?</a:t>
            </a:r>
          </a:p>
        </p:txBody>
      </p:sp>
      <p:sp>
        <p:nvSpPr>
          <p:cNvPr id="8" name="Rectángulo 7"/>
          <p:cNvSpPr/>
          <p:nvPr/>
        </p:nvSpPr>
        <p:spPr>
          <a:xfrm>
            <a:off x="1010920" y="4155438"/>
            <a:ext cx="10149840" cy="584775"/>
          </a:xfrm>
          <a:prstGeom prst="rect">
            <a:avLst/>
          </a:prstGeom>
        </p:spPr>
        <p:txBody>
          <a:bodyPr wrap="square">
            <a:spAutoFit/>
          </a:bodyPr>
          <a:lstStyle/>
          <a:p>
            <a:pPr algn="just"/>
            <a:r>
              <a:rPr lang="es-PE" sz="1600" b="1" dirty="0" err="1">
                <a:solidFill>
                  <a:schemeClr val="bg2">
                    <a:lumMod val="50000"/>
                  </a:schemeClr>
                </a:solidFill>
                <a:latin typeface="Arial" panose="020B0604020202020204" pitchFamily="34" charset="0"/>
              </a:rPr>
              <a:t>Rpta</a:t>
            </a:r>
            <a:r>
              <a:rPr lang="es-PE" sz="1600" b="1" dirty="0">
                <a:solidFill>
                  <a:schemeClr val="bg2">
                    <a:lumMod val="50000"/>
                  </a:schemeClr>
                </a:solidFill>
                <a:latin typeface="Arial" panose="020B0604020202020204" pitchFamily="34" charset="0"/>
              </a:rPr>
              <a:t>: </a:t>
            </a:r>
            <a:r>
              <a:rPr lang="es-PE" sz="1600" dirty="0">
                <a:solidFill>
                  <a:schemeClr val="bg2">
                    <a:lumMod val="50000"/>
                  </a:schemeClr>
                </a:solidFill>
                <a:latin typeface="Arial" panose="020B0604020202020204" pitchFamily="34" charset="0"/>
              </a:rPr>
              <a:t>Indicar al cliente cuál es la vía correcta respecto a la materia del reclamo. Si el cliente insiste en presentar el reclamo por lo dos medios, se debe aplicar lo señalado en el numeral 1. </a:t>
            </a:r>
          </a:p>
        </p:txBody>
      </p:sp>
      <p:sp>
        <p:nvSpPr>
          <p:cNvPr id="9" name="Rectángulo 8"/>
          <p:cNvSpPr/>
          <p:nvPr/>
        </p:nvSpPr>
        <p:spPr>
          <a:xfrm>
            <a:off x="1010920" y="3432225"/>
            <a:ext cx="10149840" cy="584775"/>
          </a:xfrm>
          <a:prstGeom prst="rect">
            <a:avLst/>
          </a:prstGeom>
        </p:spPr>
        <p:txBody>
          <a:bodyPr wrap="square">
            <a:spAutoFit/>
          </a:bodyPr>
          <a:lstStyle/>
          <a:p>
            <a:pPr algn="just"/>
            <a:r>
              <a:rPr lang="es-PE" sz="1600" b="1" dirty="0">
                <a:solidFill>
                  <a:srgbClr val="FF6702"/>
                </a:solidFill>
                <a:latin typeface="Arial" panose="020B0604020202020204" pitchFamily="34" charset="0"/>
              </a:rPr>
              <a:t>2.Consumidor presenta reclamo en las dos instancias de reclamos, OSIPTEL y en el Libro de Reclamaciones.</a:t>
            </a:r>
          </a:p>
        </p:txBody>
      </p:sp>
      <p:sp>
        <p:nvSpPr>
          <p:cNvPr id="10" name="Rectángulo 9"/>
          <p:cNvSpPr/>
          <p:nvPr/>
        </p:nvSpPr>
        <p:spPr>
          <a:xfrm>
            <a:off x="1010920" y="1863045"/>
            <a:ext cx="10149840" cy="1323439"/>
          </a:xfrm>
          <a:prstGeom prst="rect">
            <a:avLst/>
          </a:prstGeom>
        </p:spPr>
        <p:txBody>
          <a:bodyPr wrap="square">
            <a:spAutoFit/>
          </a:bodyPr>
          <a:lstStyle/>
          <a:p>
            <a:pPr algn="just"/>
            <a:r>
              <a:rPr lang="es-PE" sz="1600" b="1" dirty="0" err="1">
                <a:solidFill>
                  <a:schemeClr val="bg2">
                    <a:lumMod val="50000"/>
                  </a:schemeClr>
                </a:solidFill>
                <a:latin typeface="Arial" panose="020B0604020202020204" pitchFamily="34" charset="0"/>
              </a:rPr>
              <a:t>Rpta</a:t>
            </a:r>
            <a:r>
              <a:rPr lang="es-PE" sz="1600" b="1" dirty="0">
                <a:solidFill>
                  <a:schemeClr val="bg2">
                    <a:lumMod val="50000"/>
                  </a:schemeClr>
                </a:solidFill>
                <a:latin typeface="Arial" panose="020B0604020202020204" pitchFamily="34" charset="0"/>
              </a:rPr>
              <a:t>: </a:t>
            </a:r>
            <a:r>
              <a:rPr lang="es-PE" sz="1600" dirty="0">
                <a:solidFill>
                  <a:schemeClr val="bg2">
                    <a:lumMod val="50000"/>
                  </a:schemeClr>
                </a:solidFill>
                <a:latin typeface="Arial" panose="020B0604020202020204" pitchFamily="34" charset="0"/>
              </a:rPr>
              <a:t>Indicar al consumidor que no es la vía correcta. Si el cliente insiste, debemos registrar el reclamo e indicarle la vía correcta y colocar en el Libro de Reclamaciones una glosa que indique: </a:t>
            </a:r>
            <a:r>
              <a:rPr lang="es-PE" sz="1600" i="1" dirty="0">
                <a:solidFill>
                  <a:schemeClr val="bg2">
                    <a:lumMod val="50000"/>
                  </a:schemeClr>
                </a:solidFill>
                <a:latin typeface="Arial" panose="020B0604020202020204" pitchFamily="34" charset="0"/>
              </a:rPr>
              <a:t>“Reclamo relacionado a __ej. (calidad)_____ atendido de acuerdo a la Directiva de Reclamos de OSIPTEL”</a:t>
            </a:r>
            <a:r>
              <a:rPr lang="es-PE" sz="1600" dirty="0">
                <a:solidFill>
                  <a:schemeClr val="bg2">
                    <a:lumMod val="50000"/>
                  </a:schemeClr>
                </a:solidFill>
                <a:latin typeface="Arial" panose="020B0604020202020204" pitchFamily="34" charset="0"/>
              </a:rPr>
              <a:t>. Lo mismo debería suceder si se presenta una situación inversa. Hay que tener en cuenta los plazos de respuesta ya que varían de acuerdo al reclamo. </a:t>
            </a:r>
          </a:p>
        </p:txBody>
      </p:sp>
      <p:sp>
        <p:nvSpPr>
          <p:cNvPr id="5" name="Título 4"/>
          <p:cNvSpPr>
            <a:spLocks noGrp="1"/>
          </p:cNvSpPr>
          <p:nvPr>
            <p:ph type="title"/>
          </p:nvPr>
        </p:nvSpPr>
        <p:spPr/>
        <p:txBody>
          <a:bodyPr/>
          <a:lstStyle/>
          <a:p>
            <a:r>
              <a:rPr lang="es-PE" dirty="0"/>
              <a:t>Preguntas frecuentes_</a:t>
            </a:r>
          </a:p>
        </p:txBody>
      </p:sp>
      <p:sp>
        <p:nvSpPr>
          <p:cNvPr id="4" name="Marcador de número de diapositiva 3"/>
          <p:cNvSpPr>
            <a:spLocks noGrp="1"/>
          </p:cNvSpPr>
          <p:nvPr>
            <p:ph type="sldNum" sz="quarter" idx="12"/>
          </p:nvPr>
        </p:nvSpPr>
        <p:spPr/>
        <p:txBody>
          <a:bodyPr/>
          <a:lstStyle/>
          <a:p>
            <a:fld id="{311D10DB-C6DC-4D1D-AB01-35490902C070}" type="slidenum">
              <a:rPr lang="es-PE" smtClean="0"/>
              <a:t>29</a:t>
            </a:fld>
            <a:endParaRPr lang="es-PE"/>
          </a:p>
        </p:txBody>
      </p:sp>
    </p:spTree>
    <p:extLst>
      <p:ext uri="{BB962C8B-B14F-4D97-AF65-F5344CB8AC3E}">
        <p14:creationId xmlns:p14="http://schemas.microsoft.com/office/powerpoint/2010/main" val="330403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email">
            <a:lum bright="70000" contrast="-7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tretch>
            <a:fillRect/>
          </a:stretch>
        </p:blipFill>
        <p:spPr>
          <a:xfrm>
            <a:off x="249382" y="277091"/>
            <a:ext cx="11679382" cy="6303818"/>
          </a:xfrm>
          <a:prstGeom prst="round2DiagRect">
            <a:avLst>
              <a:gd name="adj1" fmla="val 24731"/>
              <a:gd name="adj2" fmla="val 0"/>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ángulo 1"/>
          <p:cNvSpPr/>
          <p:nvPr/>
        </p:nvSpPr>
        <p:spPr>
          <a:xfrm>
            <a:off x="6407129" y="1918101"/>
            <a:ext cx="4838470" cy="3785652"/>
          </a:xfrm>
          <a:prstGeom prst="rect">
            <a:avLst/>
          </a:prstGeom>
        </p:spPr>
        <p:txBody>
          <a:bodyPr wrap="square">
            <a:spAutoFit/>
          </a:bodyPr>
          <a:lstStyle/>
          <a:p>
            <a:pPr marL="342900" indent="-342900" algn="just">
              <a:buAutoNum type="arabicPeriod"/>
            </a:pPr>
            <a:r>
              <a:rPr lang="es-MX" sz="2000" dirty="0">
                <a:solidFill>
                  <a:srgbClr val="4D4D4D"/>
                </a:solidFill>
                <a:latin typeface="Arial" panose="020B0604020202020204" pitchFamily="34" charset="0"/>
                <a:cs typeface="Arial" panose="020B0604020202020204" pitchFamily="34" charset="0"/>
              </a:rPr>
              <a:t>Libro de reclamaciones_</a:t>
            </a:r>
          </a:p>
          <a:p>
            <a:pPr marL="342900" indent="-342900" algn="just">
              <a:buAutoNum type="arabicPeriod"/>
            </a:pPr>
            <a:r>
              <a:rPr lang="es-MX" sz="2000" dirty="0">
                <a:solidFill>
                  <a:srgbClr val="4D4D4D"/>
                </a:solidFill>
                <a:latin typeface="Arial" panose="020B0604020202020204" pitchFamily="34" charset="0"/>
                <a:cs typeface="Arial" panose="020B0604020202020204" pitchFamily="34" charset="0"/>
              </a:rPr>
              <a:t>Responsabilidades del asesor_</a:t>
            </a:r>
          </a:p>
          <a:p>
            <a:pPr marL="342900" indent="-342900" algn="just">
              <a:buAutoNum type="arabicPeriod"/>
            </a:pPr>
            <a:r>
              <a:rPr lang="es-MX" sz="2000" dirty="0">
                <a:solidFill>
                  <a:srgbClr val="4D4D4D"/>
                </a:solidFill>
                <a:latin typeface="Arial" panose="020B0604020202020204" pitchFamily="34" charset="0"/>
                <a:cs typeface="Arial" panose="020B0604020202020204" pitchFamily="34" charset="0"/>
              </a:rPr>
              <a:t>Reclamo y queja_</a:t>
            </a:r>
          </a:p>
          <a:p>
            <a:pPr marL="342900" indent="-342900" algn="just">
              <a:buAutoNum type="arabicPeriod"/>
            </a:pPr>
            <a:r>
              <a:rPr lang="es-MX" sz="2000" dirty="0">
                <a:solidFill>
                  <a:srgbClr val="4D4D4D"/>
                </a:solidFill>
                <a:latin typeface="Arial" panose="020B0604020202020204" pitchFamily="34" charset="0"/>
                <a:cs typeface="Arial" panose="020B0604020202020204" pitchFamily="34" charset="0"/>
              </a:rPr>
              <a:t>Formato físico_</a:t>
            </a:r>
          </a:p>
          <a:p>
            <a:pPr marL="342900" indent="-342900" algn="just">
              <a:buFontTx/>
              <a:buAutoNum type="arabicPeriod"/>
            </a:pPr>
            <a:r>
              <a:rPr lang="es-MX" sz="2000" dirty="0">
                <a:solidFill>
                  <a:srgbClr val="4D4D4D"/>
                </a:solidFill>
                <a:latin typeface="Arial" panose="020B0604020202020204" pitchFamily="34" charset="0"/>
                <a:cs typeface="Arial" panose="020B0604020202020204" pitchFamily="34" charset="0"/>
              </a:rPr>
              <a:t>Flujo de atención TPF y TPF-TC_</a:t>
            </a:r>
          </a:p>
          <a:p>
            <a:pPr marL="342900" indent="-342900" algn="just">
              <a:buFontTx/>
              <a:buAutoNum type="arabicPeriod"/>
            </a:pPr>
            <a:r>
              <a:rPr lang="es-MX" sz="2000" dirty="0">
                <a:solidFill>
                  <a:srgbClr val="4D4D4D"/>
                </a:solidFill>
                <a:latin typeface="Arial" panose="020B0604020202020204" pitchFamily="34" charset="0"/>
                <a:cs typeface="Arial" panose="020B0604020202020204" pitchFamily="34" charset="0"/>
              </a:rPr>
              <a:t>Registro en portal TPF y TPF-TC_</a:t>
            </a:r>
          </a:p>
          <a:p>
            <a:pPr marL="342900" indent="-342900" algn="just">
              <a:buFontTx/>
              <a:buAutoNum type="arabicPeriod"/>
            </a:pPr>
            <a:r>
              <a:rPr lang="es-MX" sz="2000" dirty="0">
                <a:solidFill>
                  <a:srgbClr val="4D4D4D"/>
                </a:solidFill>
                <a:latin typeface="Arial" panose="020B0604020202020204" pitchFamily="34" charset="0"/>
                <a:cs typeface="Arial" panose="020B0604020202020204" pitchFamily="34" charset="0"/>
              </a:rPr>
              <a:t>Flujo de atención TP y TP-TPF_</a:t>
            </a:r>
          </a:p>
          <a:p>
            <a:pPr marL="342900" indent="-342900" algn="just">
              <a:buFontTx/>
              <a:buAutoNum type="arabicPeriod"/>
            </a:pPr>
            <a:r>
              <a:rPr lang="es-MX" sz="2000" dirty="0">
                <a:solidFill>
                  <a:srgbClr val="4D4D4D"/>
                </a:solidFill>
                <a:latin typeface="Arial" panose="020B0604020202020204" pitchFamily="34" charset="0"/>
                <a:cs typeface="Arial" panose="020B0604020202020204" pitchFamily="34" charset="0"/>
              </a:rPr>
              <a:t>Registro en Portal TP y TP-TPF_</a:t>
            </a:r>
          </a:p>
          <a:p>
            <a:pPr marL="342900" indent="-342900" algn="just">
              <a:buFontTx/>
              <a:buAutoNum type="arabicPeriod"/>
            </a:pPr>
            <a:r>
              <a:rPr lang="es-MX" sz="2000" dirty="0">
                <a:solidFill>
                  <a:srgbClr val="4D4D4D"/>
                </a:solidFill>
                <a:latin typeface="Arial" panose="020B0604020202020204" pitchFamily="34" charset="0"/>
                <a:cs typeface="Arial" panose="020B0604020202020204" pitchFamily="34" charset="0"/>
              </a:rPr>
              <a:t>Cierre de incidente TP y TP-TPF_</a:t>
            </a:r>
          </a:p>
          <a:p>
            <a:pPr marL="342900" indent="-342900" algn="just">
              <a:buAutoNum type="arabicPeriod"/>
            </a:pPr>
            <a:r>
              <a:rPr lang="es-MX" sz="2000" dirty="0">
                <a:solidFill>
                  <a:srgbClr val="4D4D4D"/>
                </a:solidFill>
                <a:latin typeface="Arial" panose="020B0604020202020204" pitchFamily="34" charset="0"/>
                <a:cs typeface="Arial" panose="020B0604020202020204" pitchFamily="34" charset="0"/>
              </a:rPr>
              <a:t>Consideraciones finales_</a:t>
            </a:r>
          </a:p>
          <a:p>
            <a:pPr marL="342900" indent="-342900" algn="just">
              <a:buAutoNum type="arabicPeriod"/>
            </a:pPr>
            <a:r>
              <a:rPr lang="es-MX" sz="2000" dirty="0">
                <a:solidFill>
                  <a:srgbClr val="4D4D4D"/>
                </a:solidFill>
                <a:latin typeface="Arial" panose="020B0604020202020204" pitchFamily="34" charset="0"/>
                <a:cs typeface="Arial" panose="020B0604020202020204" pitchFamily="34" charset="0"/>
              </a:rPr>
              <a:t>Preguntas frecuentes_</a:t>
            </a:r>
          </a:p>
          <a:p>
            <a:pPr marL="342900" indent="-342900" algn="just">
              <a:buAutoNum type="arabicPeriod"/>
            </a:pPr>
            <a:r>
              <a:rPr lang="es-MX" sz="2000" dirty="0">
                <a:solidFill>
                  <a:srgbClr val="4D4D4D"/>
                </a:solidFill>
                <a:latin typeface="Arial" panose="020B0604020202020204" pitchFamily="34" charset="0"/>
                <a:cs typeface="Arial" panose="020B0604020202020204" pitchFamily="34" charset="0"/>
              </a:rPr>
              <a:t>Caso práctico_</a:t>
            </a:r>
            <a:endParaRPr lang="es-PE" sz="2000" dirty="0">
              <a:solidFill>
                <a:srgbClr val="4D4D4D"/>
              </a:solidFill>
            </a:endParaRPr>
          </a:p>
        </p:txBody>
      </p:sp>
      <p:sp>
        <p:nvSpPr>
          <p:cNvPr id="5" name="Título 4"/>
          <p:cNvSpPr>
            <a:spLocks noGrp="1"/>
          </p:cNvSpPr>
          <p:nvPr>
            <p:ph type="title"/>
          </p:nvPr>
        </p:nvSpPr>
        <p:spPr/>
        <p:txBody>
          <a:bodyPr/>
          <a:lstStyle/>
          <a:p>
            <a:r>
              <a:rPr lang="es-PE" dirty="0"/>
              <a:t>Agenda_</a:t>
            </a:r>
          </a:p>
        </p:txBody>
      </p:sp>
      <p:sp>
        <p:nvSpPr>
          <p:cNvPr id="4" name="Marcador de número de diapositiva 3"/>
          <p:cNvSpPr>
            <a:spLocks noGrp="1"/>
          </p:cNvSpPr>
          <p:nvPr>
            <p:ph type="sldNum" sz="quarter" idx="12"/>
          </p:nvPr>
        </p:nvSpPr>
        <p:spPr/>
        <p:txBody>
          <a:bodyPr/>
          <a:lstStyle/>
          <a:p>
            <a:r>
              <a:rPr lang="es-PE" dirty="0"/>
              <a:t>0</a:t>
            </a:r>
            <a:fld id="{311D10DB-C6DC-4D1D-AB01-35490902C070}" type="slidenum">
              <a:rPr lang="es-PE" smtClean="0"/>
              <a:t>3</a:t>
            </a:fld>
            <a:endParaRPr lang="es-PE" dirty="0"/>
          </a:p>
        </p:txBody>
      </p:sp>
      <p:pic>
        <p:nvPicPr>
          <p:cNvPr id="9" name="Imagen 8"/>
          <p:cNvPicPr>
            <a:picLocks noChangeAspect="1"/>
          </p:cNvPicPr>
          <p:nvPr/>
        </p:nvPicPr>
        <p:blipFill>
          <a:blip r:embed="rId5"/>
          <a:stretch>
            <a:fillRect/>
          </a:stretch>
        </p:blipFill>
        <p:spPr>
          <a:xfrm>
            <a:off x="611188" y="555315"/>
            <a:ext cx="406400" cy="424934"/>
          </a:xfrm>
          <a:prstGeom prst="rect">
            <a:avLst/>
          </a:prstGeom>
        </p:spPr>
      </p:pic>
    </p:spTree>
    <p:extLst>
      <p:ext uri="{BB962C8B-B14F-4D97-AF65-F5344CB8AC3E}">
        <p14:creationId xmlns:p14="http://schemas.microsoft.com/office/powerpoint/2010/main" val="922792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email">
            <a:lum bright="70000" contrast="-70000"/>
            <a:extLst>
              <a:ext uri="{28A0092B-C50C-407E-A947-70E740481C1C}">
                <a14:useLocalDpi xmlns:a14="http://schemas.microsoft.com/office/drawing/2010/main"/>
              </a:ext>
            </a:extLst>
          </a:blip>
          <a:srcRect/>
          <a:stretch/>
        </p:blipFill>
        <p:spPr>
          <a:xfrm>
            <a:off x="1507018" y="1718476"/>
            <a:ext cx="8622982" cy="4089212"/>
          </a:xfrm>
          <a:prstGeom prst="rect">
            <a:avLst/>
          </a:prstGeom>
        </p:spPr>
      </p:pic>
      <p:sp>
        <p:nvSpPr>
          <p:cNvPr id="2" name="Rectángulo 1"/>
          <p:cNvSpPr/>
          <p:nvPr/>
        </p:nvSpPr>
        <p:spPr>
          <a:xfrm>
            <a:off x="938982" y="1910998"/>
            <a:ext cx="10149841" cy="584775"/>
          </a:xfrm>
          <a:prstGeom prst="rect">
            <a:avLst/>
          </a:prstGeom>
        </p:spPr>
        <p:txBody>
          <a:bodyPr wrap="square">
            <a:spAutoFit/>
          </a:bodyPr>
          <a:lstStyle/>
          <a:p>
            <a:pPr algn="just"/>
            <a:r>
              <a:rPr lang="es-PE" sz="1600" b="1" dirty="0">
                <a:solidFill>
                  <a:srgbClr val="FF6702"/>
                </a:solidFill>
                <a:latin typeface="Arial" panose="020B0604020202020204" pitchFamily="34" charset="0"/>
              </a:rPr>
              <a:t>4. ¿Qué podríamos argumentar ante </a:t>
            </a:r>
            <a:r>
              <a:rPr lang="es-PE" sz="1600" b="1" dirty="0" err="1">
                <a:solidFill>
                  <a:srgbClr val="FF6702"/>
                </a:solidFill>
                <a:latin typeface="Arial" panose="020B0604020202020204" pitchFamily="34" charset="0"/>
              </a:rPr>
              <a:t>Indecopi</a:t>
            </a:r>
            <a:r>
              <a:rPr lang="es-PE" sz="1600" b="1" dirty="0">
                <a:solidFill>
                  <a:srgbClr val="FF6702"/>
                </a:solidFill>
                <a:latin typeface="Arial" panose="020B0604020202020204" pitchFamily="34" charset="0"/>
              </a:rPr>
              <a:t> para aclarar que el consumidor no llevo su COPIA por decisión propia y no porque Entel no la entregó? </a:t>
            </a:r>
          </a:p>
        </p:txBody>
      </p:sp>
      <p:sp>
        <p:nvSpPr>
          <p:cNvPr id="3" name="Rectángulo 2"/>
          <p:cNvSpPr/>
          <p:nvPr/>
        </p:nvSpPr>
        <p:spPr>
          <a:xfrm>
            <a:off x="938980" y="4491309"/>
            <a:ext cx="10149841" cy="1077218"/>
          </a:xfrm>
          <a:prstGeom prst="rect">
            <a:avLst/>
          </a:prstGeom>
        </p:spPr>
        <p:txBody>
          <a:bodyPr wrap="square">
            <a:spAutoFit/>
          </a:bodyPr>
          <a:lstStyle/>
          <a:p>
            <a:pPr algn="just"/>
            <a:r>
              <a:rPr lang="es-PE" sz="1600" b="1" dirty="0" err="1">
                <a:solidFill>
                  <a:schemeClr val="bg2">
                    <a:lumMod val="50000"/>
                  </a:schemeClr>
                </a:solidFill>
                <a:latin typeface="Arial" panose="020B0604020202020204" pitchFamily="34" charset="0"/>
              </a:rPr>
              <a:t>Rpta</a:t>
            </a:r>
            <a:r>
              <a:rPr lang="es-PE" sz="1600" b="1" dirty="0">
                <a:solidFill>
                  <a:schemeClr val="bg2">
                    <a:lumMod val="50000"/>
                  </a:schemeClr>
                </a:solidFill>
                <a:latin typeface="Arial" panose="020B0604020202020204" pitchFamily="34" charset="0"/>
              </a:rPr>
              <a:t>: </a:t>
            </a:r>
            <a:r>
              <a:rPr lang="es-PE" sz="1600" dirty="0" err="1">
                <a:solidFill>
                  <a:schemeClr val="bg2">
                    <a:lumMod val="50000"/>
                  </a:schemeClr>
                </a:solidFill>
                <a:latin typeface="Arial" panose="020B0604020202020204" pitchFamily="34" charset="0"/>
              </a:rPr>
              <a:t>Indecopi</a:t>
            </a:r>
            <a:r>
              <a:rPr lang="es-PE" sz="1600" dirty="0">
                <a:solidFill>
                  <a:schemeClr val="bg2">
                    <a:lumMod val="50000"/>
                  </a:schemeClr>
                </a:solidFill>
                <a:latin typeface="Arial" panose="020B0604020202020204" pitchFamily="34" charset="0"/>
              </a:rPr>
              <a:t> tiene derecho a fiscalizar el cumplimiento formal del Libro de Reclamaciones (contar con libro, aviso, etc.). En relación a la información que pueden revisar es el propio Libro de Reclamaciones y lo que pueden llevarse son las hojas que le correspondan a ellos (de acuerdo al reglamento se lo debemos enviar si lo solicitan formalmente). </a:t>
            </a:r>
          </a:p>
        </p:txBody>
      </p:sp>
      <p:sp>
        <p:nvSpPr>
          <p:cNvPr id="5" name="Rectángulo 4"/>
          <p:cNvSpPr/>
          <p:nvPr/>
        </p:nvSpPr>
        <p:spPr>
          <a:xfrm>
            <a:off x="938981" y="3565407"/>
            <a:ext cx="10149841" cy="584775"/>
          </a:xfrm>
          <a:prstGeom prst="rect">
            <a:avLst/>
          </a:prstGeom>
        </p:spPr>
        <p:txBody>
          <a:bodyPr wrap="square">
            <a:spAutoFit/>
          </a:bodyPr>
          <a:lstStyle/>
          <a:p>
            <a:pPr algn="just"/>
            <a:r>
              <a:rPr lang="es-PE" sz="1600" b="1" dirty="0">
                <a:solidFill>
                  <a:srgbClr val="FF6702"/>
                </a:solidFill>
                <a:latin typeface="Arial" panose="020B0604020202020204" pitchFamily="34" charset="0"/>
              </a:rPr>
              <a:t>5. Cuando </a:t>
            </a:r>
            <a:r>
              <a:rPr lang="es-PE" sz="1600" b="1" dirty="0" err="1">
                <a:solidFill>
                  <a:srgbClr val="FF6702"/>
                </a:solidFill>
                <a:latin typeface="Arial" panose="020B0604020202020204" pitchFamily="34" charset="0"/>
              </a:rPr>
              <a:t>Indecopi</a:t>
            </a:r>
            <a:r>
              <a:rPr lang="es-PE" sz="1600" b="1" dirty="0">
                <a:solidFill>
                  <a:srgbClr val="FF6702"/>
                </a:solidFill>
                <a:latin typeface="Arial" panose="020B0604020202020204" pitchFamily="34" charset="0"/>
              </a:rPr>
              <a:t> realiza una visita, entrega una acta con las conclusiones ¿Qué facilidades debe brindarse a los inspectores? </a:t>
            </a:r>
          </a:p>
        </p:txBody>
      </p:sp>
      <p:sp>
        <p:nvSpPr>
          <p:cNvPr id="7" name="Rectángulo 6"/>
          <p:cNvSpPr/>
          <p:nvPr/>
        </p:nvSpPr>
        <p:spPr>
          <a:xfrm>
            <a:off x="938982" y="2639505"/>
            <a:ext cx="10149841" cy="584775"/>
          </a:xfrm>
          <a:prstGeom prst="rect">
            <a:avLst/>
          </a:prstGeom>
        </p:spPr>
        <p:txBody>
          <a:bodyPr wrap="square">
            <a:spAutoFit/>
          </a:bodyPr>
          <a:lstStyle/>
          <a:p>
            <a:pPr algn="just"/>
            <a:r>
              <a:rPr lang="es-PE" sz="1600" b="1" dirty="0" err="1">
                <a:solidFill>
                  <a:schemeClr val="bg2">
                    <a:lumMod val="50000"/>
                  </a:schemeClr>
                </a:solidFill>
                <a:latin typeface="Arial" panose="020B0604020202020204" pitchFamily="34" charset="0"/>
              </a:rPr>
              <a:t>Rpta</a:t>
            </a:r>
            <a:r>
              <a:rPr lang="es-PE" sz="1600" b="1" dirty="0">
                <a:solidFill>
                  <a:schemeClr val="bg2">
                    <a:lumMod val="50000"/>
                  </a:schemeClr>
                </a:solidFill>
                <a:latin typeface="Arial" panose="020B0604020202020204" pitchFamily="34" charset="0"/>
              </a:rPr>
              <a:t>: </a:t>
            </a:r>
            <a:r>
              <a:rPr lang="es-PE" sz="1600" dirty="0">
                <a:solidFill>
                  <a:schemeClr val="bg2">
                    <a:lumMod val="50000"/>
                  </a:schemeClr>
                </a:solidFill>
                <a:latin typeface="Arial" panose="020B0604020202020204" pitchFamily="34" charset="0"/>
              </a:rPr>
              <a:t>Sugerimos dejar constancia en el Libro de Reclamaciones al responder el reclamo/queja que se resolvió en la tienda propia y dejar constancia que el consumidor no se llevó la copia correspondiente. </a:t>
            </a:r>
          </a:p>
        </p:txBody>
      </p:sp>
      <p:sp>
        <p:nvSpPr>
          <p:cNvPr id="8" name="Título 7"/>
          <p:cNvSpPr>
            <a:spLocks noGrp="1"/>
          </p:cNvSpPr>
          <p:nvPr>
            <p:ph type="title"/>
          </p:nvPr>
        </p:nvSpPr>
        <p:spPr/>
        <p:txBody>
          <a:bodyPr/>
          <a:lstStyle/>
          <a:p>
            <a:r>
              <a:rPr lang="es-PE" dirty="0"/>
              <a:t>Preguntas frecuentes_</a:t>
            </a:r>
          </a:p>
        </p:txBody>
      </p:sp>
      <p:sp>
        <p:nvSpPr>
          <p:cNvPr id="6" name="Marcador de número de diapositiva 5"/>
          <p:cNvSpPr>
            <a:spLocks noGrp="1"/>
          </p:cNvSpPr>
          <p:nvPr>
            <p:ph type="sldNum" sz="quarter" idx="12"/>
          </p:nvPr>
        </p:nvSpPr>
        <p:spPr/>
        <p:txBody>
          <a:bodyPr/>
          <a:lstStyle/>
          <a:p>
            <a:fld id="{311D10DB-C6DC-4D1D-AB01-35490902C070}" type="slidenum">
              <a:rPr lang="es-PE" smtClean="0"/>
              <a:t>30</a:t>
            </a:fld>
            <a:endParaRPr lang="es-PE"/>
          </a:p>
        </p:txBody>
      </p:sp>
    </p:spTree>
    <p:extLst>
      <p:ext uri="{BB962C8B-B14F-4D97-AF65-F5344CB8AC3E}">
        <p14:creationId xmlns:p14="http://schemas.microsoft.com/office/powerpoint/2010/main" val="205273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PE" dirty="0"/>
              <a:t>Caso práctico_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31</a:t>
            </a:fld>
            <a:endParaRPr lang="es-PE"/>
          </a:p>
        </p:txBody>
      </p:sp>
      <p:pic>
        <p:nvPicPr>
          <p:cNvPr id="4" name="Imagen 3">
            <a:extLst>
              <a:ext uri="{FF2B5EF4-FFF2-40B4-BE49-F238E27FC236}">
                <a16:creationId xmlns:a16="http://schemas.microsoft.com/office/drawing/2014/main" id="{F9DB954A-C202-4CB9-9AF5-0BED096CE18E}"/>
              </a:ext>
            </a:extLst>
          </p:cNvPr>
          <p:cNvPicPr>
            <a:picLocks noChangeAspect="1"/>
          </p:cNvPicPr>
          <p:nvPr/>
        </p:nvPicPr>
        <p:blipFill rotWithShape="1">
          <a:blip r:embed="rId2">
            <a:clrChange>
              <a:clrFrom>
                <a:srgbClr val="FEFEFE"/>
              </a:clrFrom>
              <a:clrTo>
                <a:srgbClr val="FEFEFE">
                  <a:alpha val="0"/>
                </a:srgbClr>
              </a:clrTo>
            </a:clrChange>
          </a:blip>
          <a:srcRect l="21224" t="4420" r="25283" b="5360"/>
          <a:stretch/>
        </p:blipFill>
        <p:spPr>
          <a:xfrm>
            <a:off x="8572500" y="767782"/>
            <a:ext cx="2552700" cy="4305301"/>
          </a:xfrm>
          <a:prstGeom prst="rect">
            <a:avLst/>
          </a:prstGeom>
        </p:spPr>
      </p:pic>
      <p:sp>
        <p:nvSpPr>
          <p:cNvPr id="5" name="Rectángulo: esquinas redondeadas 4">
            <a:extLst>
              <a:ext uri="{FF2B5EF4-FFF2-40B4-BE49-F238E27FC236}">
                <a16:creationId xmlns:a16="http://schemas.microsoft.com/office/drawing/2014/main" id="{220D632C-77E1-4794-A197-33BF3CDED81C}"/>
              </a:ext>
            </a:extLst>
          </p:cNvPr>
          <p:cNvSpPr/>
          <p:nvPr/>
        </p:nvSpPr>
        <p:spPr>
          <a:xfrm>
            <a:off x="1305379" y="2069532"/>
            <a:ext cx="6838042" cy="17018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s-PE" dirty="0">
                <a:latin typeface="Arial" panose="020B0604020202020204" pitchFamily="34" charset="0"/>
                <a:cs typeface="Arial" panose="020B0604020202020204" pitchFamily="34" charset="0"/>
              </a:rPr>
              <a:t>Mi equipo LG X Style de 16 GB lo adquirí en tu tienda y solo me duró tres meses. El equipo se apaga a cada rato y ahora me dices que el técnico que tienen ustedes dice que le ingresó liquido. ¡Yo no voy a pagar por esa reparación! Quiero que se haga valida mi garantía. </a:t>
            </a:r>
          </a:p>
        </p:txBody>
      </p:sp>
      <p:sp>
        <p:nvSpPr>
          <p:cNvPr id="6" name="Rectángulo 5">
            <a:extLst>
              <a:ext uri="{FF2B5EF4-FFF2-40B4-BE49-F238E27FC236}">
                <a16:creationId xmlns:a16="http://schemas.microsoft.com/office/drawing/2014/main" id="{7E78CC39-E61F-46F0-A2F3-B400EA203525}"/>
              </a:ext>
            </a:extLst>
          </p:cNvPr>
          <p:cNvSpPr/>
          <p:nvPr/>
        </p:nvSpPr>
        <p:spPr>
          <a:xfrm>
            <a:off x="1305379" y="1471680"/>
            <a:ext cx="1670650" cy="461665"/>
          </a:xfrm>
          <a:prstGeom prst="rect">
            <a:avLst/>
          </a:prstGeom>
        </p:spPr>
        <p:txBody>
          <a:bodyPr wrap="none">
            <a:spAutoFit/>
          </a:bodyPr>
          <a:lstStyle/>
          <a:p>
            <a:r>
              <a:rPr lang="es-PE" sz="2400" b="1" dirty="0">
                <a:solidFill>
                  <a:srgbClr val="FF6702"/>
                </a:solidFill>
                <a:latin typeface="Arial" panose="020B0604020202020204" pitchFamily="34" charset="0"/>
              </a:rPr>
              <a:t>Situación:</a:t>
            </a:r>
            <a:endParaRPr lang="es-PE" sz="2400" dirty="0"/>
          </a:p>
        </p:txBody>
      </p:sp>
      <p:sp>
        <p:nvSpPr>
          <p:cNvPr id="8" name="Rectángulo 7">
            <a:extLst>
              <a:ext uri="{FF2B5EF4-FFF2-40B4-BE49-F238E27FC236}">
                <a16:creationId xmlns:a16="http://schemas.microsoft.com/office/drawing/2014/main" id="{91CD3F11-E24E-4A62-9835-0E3F1154D8CB}"/>
              </a:ext>
            </a:extLst>
          </p:cNvPr>
          <p:cNvSpPr/>
          <p:nvPr/>
        </p:nvSpPr>
        <p:spPr>
          <a:xfrm>
            <a:off x="1490283" y="4049946"/>
            <a:ext cx="5775940" cy="369332"/>
          </a:xfrm>
          <a:prstGeom prst="rect">
            <a:avLst/>
          </a:prstGeom>
        </p:spPr>
        <p:txBody>
          <a:bodyPr wrap="none">
            <a:spAutoFit/>
          </a:bodyPr>
          <a:lstStyle/>
          <a:p>
            <a:r>
              <a:rPr lang="es-PE" altLang="es-PE" dirty="0">
                <a:solidFill>
                  <a:srgbClr val="4D4D4D"/>
                </a:solidFill>
                <a:latin typeface="Arial" panose="020B0604020202020204" pitchFamily="34" charset="0"/>
                <a:cs typeface="Arial" panose="020B0604020202020204" pitchFamily="34" charset="0"/>
              </a:rPr>
              <a:t>La situación presentada, ¿Es un reclamo o una queja?</a:t>
            </a:r>
            <a:endParaRPr lang="es-PE" dirty="0"/>
          </a:p>
        </p:txBody>
      </p:sp>
      <p:sp>
        <p:nvSpPr>
          <p:cNvPr id="15" name="Rectángulo 14">
            <a:extLst>
              <a:ext uri="{FF2B5EF4-FFF2-40B4-BE49-F238E27FC236}">
                <a16:creationId xmlns:a16="http://schemas.microsoft.com/office/drawing/2014/main" id="{AAA62826-A9ED-4516-9008-A50FCA920605}"/>
              </a:ext>
            </a:extLst>
          </p:cNvPr>
          <p:cNvSpPr/>
          <p:nvPr/>
        </p:nvSpPr>
        <p:spPr>
          <a:xfrm>
            <a:off x="1484687" y="4508435"/>
            <a:ext cx="5532284" cy="369332"/>
          </a:xfrm>
          <a:prstGeom prst="rect">
            <a:avLst/>
          </a:prstGeom>
        </p:spPr>
        <p:txBody>
          <a:bodyPr wrap="none">
            <a:spAutoFit/>
          </a:bodyPr>
          <a:lstStyle/>
          <a:p>
            <a:r>
              <a:rPr lang="es-PE" altLang="es-PE" dirty="0">
                <a:solidFill>
                  <a:srgbClr val="4D4D4D"/>
                </a:solidFill>
                <a:latin typeface="Arial" panose="020B0604020202020204" pitchFamily="34" charset="0"/>
                <a:cs typeface="Arial" panose="020B0604020202020204" pitchFamily="34" charset="0"/>
              </a:rPr>
              <a:t>¿Cómo haría el registro de este caso en el sistema?</a:t>
            </a:r>
            <a:endParaRPr lang="es-PE" dirty="0"/>
          </a:p>
        </p:txBody>
      </p:sp>
      <p:sp>
        <p:nvSpPr>
          <p:cNvPr id="17" name="Rectángulo 16">
            <a:extLst>
              <a:ext uri="{FF2B5EF4-FFF2-40B4-BE49-F238E27FC236}">
                <a16:creationId xmlns:a16="http://schemas.microsoft.com/office/drawing/2014/main" id="{4F129ED7-E758-4877-878B-1DF1B652F271}"/>
              </a:ext>
            </a:extLst>
          </p:cNvPr>
          <p:cNvSpPr/>
          <p:nvPr/>
        </p:nvSpPr>
        <p:spPr>
          <a:xfrm>
            <a:off x="1484687" y="4995912"/>
            <a:ext cx="5352747" cy="369332"/>
          </a:xfrm>
          <a:prstGeom prst="rect">
            <a:avLst/>
          </a:prstGeom>
        </p:spPr>
        <p:txBody>
          <a:bodyPr wrap="none">
            <a:spAutoFit/>
          </a:bodyPr>
          <a:lstStyle/>
          <a:p>
            <a:r>
              <a:rPr lang="es-PE" altLang="es-PE" dirty="0">
                <a:solidFill>
                  <a:srgbClr val="4D4D4D"/>
                </a:solidFill>
                <a:latin typeface="Arial" panose="020B0604020202020204" pitchFamily="34" charset="0"/>
                <a:cs typeface="Arial" panose="020B0604020202020204" pitchFamily="34" charset="0"/>
              </a:rPr>
              <a:t>¿En cuanto tiempo debería responderle al cliente?</a:t>
            </a:r>
            <a:endParaRPr lang="es-PE" dirty="0"/>
          </a:p>
        </p:txBody>
      </p:sp>
      <p:sp>
        <p:nvSpPr>
          <p:cNvPr id="18" name="Rectángulo 17">
            <a:extLst>
              <a:ext uri="{FF2B5EF4-FFF2-40B4-BE49-F238E27FC236}">
                <a16:creationId xmlns:a16="http://schemas.microsoft.com/office/drawing/2014/main" id="{B66BAE5B-D956-4C7A-9561-8AE6B5F32772}"/>
              </a:ext>
            </a:extLst>
          </p:cNvPr>
          <p:cNvSpPr/>
          <p:nvPr/>
        </p:nvSpPr>
        <p:spPr>
          <a:xfrm>
            <a:off x="1479091" y="5483389"/>
            <a:ext cx="8802410" cy="369332"/>
          </a:xfrm>
          <a:prstGeom prst="rect">
            <a:avLst/>
          </a:prstGeom>
        </p:spPr>
        <p:txBody>
          <a:bodyPr wrap="none">
            <a:spAutoFit/>
          </a:bodyPr>
          <a:lstStyle/>
          <a:p>
            <a:r>
              <a:rPr lang="es-PE" altLang="es-PE" dirty="0">
                <a:solidFill>
                  <a:srgbClr val="4D4D4D"/>
                </a:solidFill>
                <a:latin typeface="Arial" panose="020B0604020202020204" pitchFamily="34" charset="0"/>
                <a:cs typeface="Arial" panose="020B0604020202020204" pitchFamily="34" charset="0"/>
              </a:rPr>
              <a:t>Si el cliente no quiere llenar la hoja del libro de reclamaciones, ¿Lo puedo llenar yo?</a:t>
            </a:r>
            <a:endParaRPr lang="es-PE" dirty="0"/>
          </a:p>
        </p:txBody>
      </p:sp>
    </p:spTree>
    <p:extLst>
      <p:ext uri="{BB962C8B-B14F-4D97-AF65-F5344CB8AC3E}">
        <p14:creationId xmlns:p14="http://schemas.microsoft.com/office/powerpoint/2010/main" val="299551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5"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wallpaperawesome.com/wallpapers-awesome/wallpapers-people-men-women-child-baby-awesome/wallpaper-beach-happy-people.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1"/>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14"/>
          <p:cNvSpPr txBox="1">
            <a:spLocks noChangeArrowheads="1"/>
          </p:cNvSpPr>
          <p:nvPr/>
        </p:nvSpPr>
        <p:spPr>
          <a:xfrm>
            <a:off x="141667" y="5562939"/>
            <a:ext cx="7925095" cy="1200329"/>
          </a:xfrm>
          <a:prstGeom prst="rect">
            <a:avLst/>
          </a:prstGeom>
          <a:noFill/>
          <a:ln>
            <a:noFill/>
          </a:ln>
        </p:spPr>
        <p:txBody>
          <a:bodyPr vert="horz" wrap="square" rtlCol="0">
            <a:spAutoFit/>
          </a:bodyPr>
          <a:lstStyle/>
          <a:p>
            <a:r>
              <a:rPr lang="es-ES" sz="7200" b="1" i="1" dirty="0">
                <a:solidFill>
                  <a:schemeClr val="bg1"/>
                </a:solidFill>
                <a:effectLst>
                  <a:outerShdw blurRad="38100" dist="38100" dir="2700000" algn="tl">
                    <a:srgbClr val="000000">
                      <a:alpha val="43137"/>
                    </a:srgbClr>
                  </a:outerShdw>
                </a:effectLst>
                <a:latin typeface="Arial"/>
              </a:rPr>
              <a:t>gracias_</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237" y="-1"/>
            <a:ext cx="3138055" cy="1278757"/>
          </a:xfrm>
          <a:prstGeom prst="rect">
            <a:avLst/>
          </a:prstGeom>
        </p:spPr>
      </p:pic>
    </p:spTree>
    <p:extLst>
      <p:ext uri="{BB962C8B-B14F-4D97-AF65-F5344CB8AC3E}">
        <p14:creationId xmlns:p14="http://schemas.microsoft.com/office/powerpoint/2010/main" val="1153093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499429" y="2752438"/>
            <a:ext cx="6762997" cy="1631216"/>
          </a:xfrm>
          <a:prstGeom prst="rect">
            <a:avLst/>
          </a:prstGeom>
        </p:spPr>
        <p:txBody>
          <a:bodyPr wrap="square">
            <a:spAutoFit/>
          </a:bodyPr>
          <a:lstStyle/>
          <a:p>
            <a:pPr algn="just"/>
            <a:r>
              <a:rPr lang="es-MX" altLang="es-PE" sz="2000" dirty="0">
                <a:solidFill>
                  <a:schemeClr val="tx1">
                    <a:lumMod val="65000"/>
                    <a:lumOff val="35000"/>
                  </a:schemeClr>
                </a:solidFill>
                <a:latin typeface="Arial" panose="020B0604020202020204" pitchFamily="34" charset="0"/>
                <a:cs typeface="Arial" panose="020B0604020202020204" pitchFamily="34" charset="0"/>
              </a:rPr>
              <a:t>Es un documento de naturaleza física o virtual provisto por los proveedores en el cual los consumidores podrán registrar reclamos sobre los productos o servicios ofrecidos en un determinado establecimiento comercial abierto al público, que no representan el foco del negocio. </a:t>
            </a:r>
          </a:p>
        </p:txBody>
      </p:sp>
      <p:pic>
        <p:nvPicPr>
          <p:cNvPr id="2050" name="Picture 2" descr="http://www.interway.es/wp-content/media/munecoOtrosCursos.png"/>
          <p:cNvPicPr>
            <a:picLocks noChangeAspect="1" noChangeArrowheads="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rcRect/>
          <a:stretch>
            <a:fillRect/>
          </a:stretch>
        </p:blipFill>
        <p:spPr bwMode="auto">
          <a:xfrm>
            <a:off x="1389659" y="1578856"/>
            <a:ext cx="1991576" cy="4607960"/>
          </a:xfrm>
          <a:prstGeom prst="rect">
            <a:avLst/>
          </a:prstGeom>
          <a:noFill/>
          <a:extLst>
            <a:ext uri="{909E8E84-426E-40DD-AFC4-6F175D3DCCD1}">
              <a14:hiddenFill xmlns:a14="http://schemas.microsoft.com/office/drawing/2010/main">
                <a:solidFill>
                  <a:srgbClr val="FFFFFF"/>
                </a:solidFill>
              </a14:hiddenFill>
            </a:ext>
          </a:extLst>
        </p:spPr>
      </p:pic>
      <p:sp>
        <p:nvSpPr>
          <p:cNvPr id="4" name="Llamada rectangular redondeada 3"/>
          <p:cNvSpPr/>
          <p:nvPr/>
        </p:nvSpPr>
        <p:spPr>
          <a:xfrm>
            <a:off x="4499429" y="1572253"/>
            <a:ext cx="6762996" cy="877767"/>
          </a:xfrm>
          <a:prstGeom prst="wedgeRoundRectCallout">
            <a:avLst>
              <a:gd name="adj1" fmla="val -60439"/>
              <a:gd name="adj2" fmla="val 3492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s-PE" sz="2800" i="1" dirty="0">
                <a:solidFill>
                  <a:srgbClr val="FF6702"/>
                </a:solidFill>
                <a:latin typeface="Arial" panose="020B0604020202020204" pitchFamily="34" charset="0"/>
                <a:cs typeface="Arial" panose="020B0604020202020204" pitchFamily="34" charset="0"/>
              </a:rPr>
              <a:t>¿Qué es el libro de reclamaciones?</a:t>
            </a:r>
          </a:p>
        </p:txBody>
      </p:sp>
      <p:pic>
        <p:nvPicPr>
          <p:cNvPr id="7" name="Picture 2" descr="http://2.bp.blogspot.com/-PtNKDm0qq_M/Tnddsl1M1EI/AAAAAAAAARA/_kwl-bF3yko/s1600/Logo+INDECOPI%2521.JPG"/>
          <p:cNvPicPr>
            <a:picLocks noChangeAspect="1" noChangeArrowheads="1"/>
          </p:cNvPicPr>
          <p:nvPr/>
        </p:nvPicPr>
        <p:blipFill>
          <a:blip r:embed="rId4" cstate="email">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6235956" y="4519818"/>
            <a:ext cx="3289941" cy="1716563"/>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4"/>
          <p:cNvSpPr>
            <a:spLocks noGrp="1"/>
          </p:cNvSpPr>
          <p:nvPr>
            <p:ph type="title"/>
          </p:nvPr>
        </p:nvSpPr>
        <p:spPr/>
        <p:txBody>
          <a:bodyPr/>
          <a:lstStyle/>
          <a:p>
            <a:r>
              <a:rPr lang="es-PE" dirty="0"/>
              <a:t>Libro de reclamaciones_</a:t>
            </a:r>
          </a:p>
        </p:txBody>
      </p:sp>
      <p:sp>
        <p:nvSpPr>
          <p:cNvPr id="2" name="Marcador de número de diapositiva 1"/>
          <p:cNvSpPr>
            <a:spLocks noGrp="1"/>
          </p:cNvSpPr>
          <p:nvPr>
            <p:ph type="sldNum" sz="quarter" idx="12"/>
          </p:nvPr>
        </p:nvSpPr>
        <p:spPr/>
        <p:txBody>
          <a:bodyPr/>
          <a:lstStyle/>
          <a:p>
            <a:r>
              <a:rPr lang="es-PE" dirty="0"/>
              <a:t>0</a:t>
            </a:r>
            <a:fld id="{311D10DB-C6DC-4D1D-AB01-35490902C070}" type="slidenum">
              <a:rPr lang="es-PE" smtClean="0"/>
              <a:t>4</a:t>
            </a:fld>
            <a:endParaRPr lang="es-PE" dirty="0"/>
          </a:p>
        </p:txBody>
      </p:sp>
    </p:spTree>
    <p:extLst>
      <p:ext uri="{BB962C8B-B14F-4D97-AF65-F5344CB8AC3E}">
        <p14:creationId xmlns:p14="http://schemas.microsoft.com/office/powerpoint/2010/main" val="8621708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1659514" y="1834118"/>
            <a:ext cx="2787795" cy="4173991"/>
          </a:xfrm>
          <a:prstGeom prst="rect">
            <a:avLst/>
          </a:prstGeom>
        </p:spPr>
      </p:pic>
      <p:sp>
        <p:nvSpPr>
          <p:cNvPr id="9" name="Rectángulo 8"/>
          <p:cNvSpPr/>
          <p:nvPr/>
        </p:nvSpPr>
        <p:spPr>
          <a:xfrm>
            <a:off x="5139046" y="2464763"/>
            <a:ext cx="5764480" cy="1323439"/>
          </a:xfrm>
          <a:prstGeom prst="rect">
            <a:avLst/>
          </a:prstGeom>
        </p:spPr>
        <p:txBody>
          <a:bodyPr wrap="square">
            <a:spAutoFit/>
          </a:bodyPr>
          <a:lstStyle/>
          <a:p>
            <a:pPr algn="just"/>
            <a:r>
              <a:rPr lang="es-ES" altLang="es-PE" sz="2000" dirty="0">
                <a:solidFill>
                  <a:schemeClr val="tx1">
                    <a:lumMod val="65000"/>
                    <a:lumOff val="35000"/>
                  </a:schemeClr>
                </a:solidFill>
                <a:latin typeface="Arial" panose="020B0604020202020204" pitchFamily="34" charset="0"/>
                <a:cs typeface="Arial" panose="020B0604020202020204" pitchFamily="34" charset="0"/>
              </a:rPr>
              <a:t>Es obligación de Entel contar con el libro físico y el aviso del Libro de Reclamaciones en aquellos lugares donde emite directamente comprobantes de pago de Entel (por ejemplo: TP y TPF).</a:t>
            </a:r>
          </a:p>
        </p:txBody>
      </p:sp>
      <p:sp>
        <p:nvSpPr>
          <p:cNvPr id="10" name="Llamada rectangular redondeada 9"/>
          <p:cNvSpPr/>
          <p:nvPr/>
        </p:nvSpPr>
        <p:spPr>
          <a:xfrm>
            <a:off x="4992419" y="1474878"/>
            <a:ext cx="6057735" cy="640190"/>
          </a:xfrm>
          <a:prstGeom prst="wedgeRoundRectCallout">
            <a:avLst>
              <a:gd name="adj1" fmla="val -60439"/>
              <a:gd name="adj2" fmla="val 3492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s-PE" sz="2800" i="1" dirty="0">
                <a:solidFill>
                  <a:srgbClr val="FF6702"/>
                </a:solidFill>
                <a:latin typeface="Arial" panose="020B0604020202020204" pitchFamily="34" charset="0"/>
                <a:cs typeface="Arial" panose="020B0604020202020204" pitchFamily="34" charset="0"/>
              </a:rPr>
              <a:t>Debes tener en cuenta que…</a:t>
            </a:r>
          </a:p>
        </p:txBody>
      </p:sp>
      <p:sp>
        <p:nvSpPr>
          <p:cNvPr id="2" name="Rectángulo 1"/>
          <p:cNvSpPr/>
          <p:nvPr/>
        </p:nvSpPr>
        <p:spPr>
          <a:xfrm>
            <a:off x="7758545" y="4530781"/>
            <a:ext cx="3144981" cy="1477328"/>
          </a:xfrm>
          <a:prstGeom prst="rect">
            <a:avLst/>
          </a:prstGeom>
        </p:spPr>
        <p:txBody>
          <a:bodyPr wrap="square">
            <a:spAutoFit/>
          </a:bodyPr>
          <a:lstStyle/>
          <a:p>
            <a:r>
              <a:rPr lang="es-PE" i="1" dirty="0">
                <a:solidFill>
                  <a:srgbClr val="0154A0"/>
                </a:solidFill>
                <a:latin typeface="Arial" panose="020B0604020202020204" pitchFamily="34" charset="0"/>
                <a:ea typeface="Times New Roman" panose="02020603050405020304" pitchFamily="18" charset="0"/>
              </a:rPr>
              <a:t>El letrero físico según el formato estándar de </a:t>
            </a:r>
            <a:r>
              <a:rPr lang="es-PE" i="1" dirty="0" err="1">
                <a:solidFill>
                  <a:srgbClr val="0154A0"/>
                </a:solidFill>
                <a:latin typeface="Arial" panose="020B0604020202020204" pitchFamily="34" charset="0"/>
                <a:ea typeface="Times New Roman" panose="02020603050405020304" pitchFamily="18" charset="0"/>
              </a:rPr>
              <a:t>Indecopi</a:t>
            </a:r>
            <a:r>
              <a:rPr lang="es-PE" i="1" dirty="0">
                <a:solidFill>
                  <a:srgbClr val="0154A0"/>
                </a:solidFill>
                <a:latin typeface="Arial" panose="020B0604020202020204" pitchFamily="34" charset="0"/>
                <a:ea typeface="Times New Roman" panose="02020603050405020304" pitchFamily="18" charset="0"/>
              </a:rPr>
              <a:t> que debe estar ubicado en un lugar visible y accesible al público.</a:t>
            </a:r>
            <a:endParaRPr lang="es-PE" dirty="0"/>
          </a:p>
        </p:txBody>
      </p:sp>
      <p:pic>
        <p:nvPicPr>
          <p:cNvPr id="11" name="Imagen 10"/>
          <p:cNvPicPr>
            <a:picLocks noChangeAspect="1"/>
          </p:cNvPicPr>
          <p:nvPr/>
        </p:nvPicPr>
        <p:blipFill>
          <a:blip r:embed="rId4" cstate="email">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a:xfrm>
            <a:off x="5500255" y="4270340"/>
            <a:ext cx="1643534" cy="1998210"/>
          </a:xfrm>
          <a:prstGeom prst="roundRect">
            <a:avLst>
              <a:gd name="adj" fmla="val 9923"/>
            </a:avLst>
          </a:prstGeom>
        </p:spPr>
      </p:pic>
      <p:sp>
        <p:nvSpPr>
          <p:cNvPr id="4" name="Título 3"/>
          <p:cNvSpPr>
            <a:spLocks noGrp="1"/>
          </p:cNvSpPr>
          <p:nvPr>
            <p:ph type="title"/>
          </p:nvPr>
        </p:nvSpPr>
        <p:spPr/>
        <p:txBody>
          <a:bodyPr/>
          <a:lstStyle/>
          <a:p>
            <a:r>
              <a:rPr lang="es-PE" dirty="0"/>
              <a:t>Libro de reclamaciones_</a:t>
            </a:r>
          </a:p>
        </p:txBody>
      </p:sp>
      <p:sp>
        <p:nvSpPr>
          <p:cNvPr id="3" name="Marcador de número de diapositiva 2"/>
          <p:cNvSpPr>
            <a:spLocks noGrp="1"/>
          </p:cNvSpPr>
          <p:nvPr>
            <p:ph type="sldNum" sz="quarter" idx="12"/>
          </p:nvPr>
        </p:nvSpPr>
        <p:spPr/>
        <p:txBody>
          <a:bodyPr/>
          <a:lstStyle/>
          <a:p>
            <a:r>
              <a:rPr lang="es-PE" dirty="0"/>
              <a:t>0</a:t>
            </a:r>
            <a:fld id="{311D10DB-C6DC-4D1D-AB01-35490902C070}" type="slidenum">
              <a:rPr lang="es-PE" smtClean="0"/>
              <a:t>5</a:t>
            </a:fld>
            <a:endParaRPr lang="es-PE" dirty="0"/>
          </a:p>
        </p:txBody>
      </p:sp>
    </p:spTree>
    <p:extLst>
      <p:ext uri="{BB962C8B-B14F-4D97-AF65-F5344CB8AC3E}">
        <p14:creationId xmlns:p14="http://schemas.microsoft.com/office/powerpoint/2010/main" val="4002961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801158859"/>
              </p:ext>
            </p:extLst>
          </p:nvPr>
        </p:nvGraphicFramePr>
        <p:xfrm>
          <a:off x="466374" y="1104349"/>
          <a:ext cx="876075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n 2"/>
          <p:cNvPicPr>
            <a:picLocks noChangeAspect="1"/>
          </p:cNvPicPr>
          <p:nvPr/>
        </p:nvPicPr>
        <p:blipFill rotWithShape="1">
          <a:blip r:embed="rId7" cstate="email">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a:ext>
            </a:extLst>
          </a:blip>
          <a:srcRect l="14966" t="5312" r="18687" b="2187"/>
          <a:stretch/>
        </p:blipFill>
        <p:spPr>
          <a:xfrm>
            <a:off x="9341118" y="1333718"/>
            <a:ext cx="2373603" cy="4959927"/>
          </a:xfrm>
          <a:prstGeom prst="rect">
            <a:avLst/>
          </a:prstGeom>
        </p:spPr>
      </p:pic>
      <p:sp>
        <p:nvSpPr>
          <p:cNvPr id="5" name="Título 4"/>
          <p:cNvSpPr>
            <a:spLocks noGrp="1"/>
          </p:cNvSpPr>
          <p:nvPr>
            <p:ph type="title"/>
          </p:nvPr>
        </p:nvSpPr>
        <p:spPr/>
        <p:txBody>
          <a:bodyPr/>
          <a:lstStyle/>
          <a:p>
            <a:r>
              <a:rPr lang="es-PE" dirty="0"/>
              <a:t>Responsabilidades de asesor</a:t>
            </a:r>
          </a:p>
        </p:txBody>
      </p:sp>
      <p:sp>
        <p:nvSpPr>
          <p:cNvPr id="4" name="Marcador de número de diapositiva 3"/>
          <p:cNvSpPr>
            <a:spLocks noGrp="1"/>
          </p:cNvSpPr>
          <p:nvPr>
            <p:ph type="sldNum" sz="quarter" idx="12"/>
          </p:nvPr>
        </p:nvSpPr>
        <p:spPr/>
        <p:txBody>
          <a:bodyPr/>
          <a:lstStyle/>
          <a:p>
            <a:r>
              <a:rPr lang="es-PE" dirty="0"/>
              <a:t>0</a:t>
            </a:r>
            <a:fld id="{311D10DB-C6DC-4D1D-AB01-35490902C070}" type="slidenum">
              <a:rPr lang="es-PE" smtClean="0"/>
              <a:t>6</a:t>
            </a:fld>
            <a:endParaRPr lang="es-PE" dirty="0"/>
          </a:p>
        </p:txBody>
      </p:sp>
    </p:spTree>
    <p:extLst>
      <p:ext uri="{BB962C8B-B14F-4D97-AF65-F5344CB8AC3E}">
        <p14:creationId xmlns:p14="http://schemas.microsoft.com/office/powerpoint/2010/main" val="6708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B8E45103-3C0F-4239-AF3B-193071109088}"/>
                                            </p:graphicEl>
                                          </p:spTgt>
                                        </p:tgtEl>
                                        <p:attrNameLst>
                                          <p:attrName>style.visibility</p:attrName>
                                        </p:attrNameLst>
                                      </p:cBhvr>
                                      <p:to>
                                        <p:strVal val="visible"/>
                                      </p:to>
                                    </p:set>
                                    <p:animEffect transition="in" filter="fade">
                                      <p:cBhvr>
                                        <p:cTn id="7" dur="500"/>
                                        <p:tgtEl>
                                          <p:spTgt spid="2">
                                            <p:graphicEl>
                                              <a:dgm id="{B8E45103-3C0F-4239-AF3B-19307110908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D105EB34-21E0-4E94-88AE-C1C2A1248830}"/>
                                            </p:graphicEl>
                                          </p:spTgt>
                                        </p:tgtEl>
                                        <p:attrNameLst>
                                          <p:attrName>style.visibility</p:attrName>
                                        </p:attrNameLst>
                                      </p:cBhvr>
                                      <p:to>
                                        <p:strVal val="visible"/>
                                      </p:to>
                                    </p:set>
                                    <p:animEffect transition="in" filter="fade">
                                      <p:cBhvr>
                                        <p:cTn id="10" dur="500"/>
                                        <p:tgtEl>
                                          <p:spTgt spid="2">
                                            <p:graphicEl>
                                              <a:dgm id="{D105EB34-21E0-4E94-88AE-C1C2A124883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5D0EAAAD-70A4-4C16-988F-EEA33F94BB54}"/>
                                            </p:graphicEl>
                                          </p:spTgt>
                                        </p:tgtEl>
                                        <p:attrNameLst>
                                          <p:attrName>style.visibility</p:attrName>
                                        </p:attrNameLst>
                                      </p:cBhvr>
                                      <p:to>
                                        <p:strVal val="visible"/>
                                      </p:to>
                                    </p:set>
                                    <p:animEffect transition="in" filter="fade">
                                      <p:cBhvr>
                                        <p:cTn id="13" dur="500"/>
                                        <p:tgtEl>
                                          <p:spTgt spid="2">
                                            <p:graphicEl>
                                              <a:dgm id="{5D0EAAAD-70A4-4C16-988F-EEA33F94BB5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graphicEl>
                                              <a:dgm id="{C3B1B52C-65E1-4AB5-9926-40C1E6E59054}"/>
                                            </p:graphicEl>
                                          </p:spTgt>
                                        </p:tgtEl>
                                        <p:attrNameLst>
                                          <p:attrName>style.visibility</p:attrName>
                                        </p:attrNameLst>
                                      </p:cBhvr>
                                      <p:to>
                                        <p:strVal val="visible"/>
                                      </p:to>
                                    </p:set>
                                    <p:animEffect transition="in" filter="fade">
                                      <p:cBhvr>
                                        <p:cTn id="18" dur="500"/>
                                        <p:tgtEl>
                                          <p:spTgt spid="2">
                                            <p:graphicEl>
                                              <a:dgm id="{C3B1B52C-65E1-4AB5-9926-40C1E6E5905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graphicEl>
                                              <a:dgm id="{2BEC073A-4A34-4676-8C51-B74E71076502}"/>
                                            </p:graphicEl>
                                          </p:spTgt>
                                        </p:tgtEl>
                                        <p:attrNameLst>
                                          <p:attrName>style.visibility</p:attrName>
                                        </p:attrNameLst>
                                      </p:cBhvr>
                                      <p:to>
                                        <p:strVal val="visible"/>
                                      </p:to>
                                    </p:set>
                                    <p:animEffect transition="in" filter="fade">
                                      <p:cBhvr>
                                        <p:cTn id="21" dur="500"/>
                                        <p:tgtEl>
                                          <p:spTgt spid="2">
                                            <p:graphicEl>
                                              <a:dgm id="{2BEC073A-4A34-4676-8C51-B74E71076502}"/>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56B70ABA-DBE6-479B-84E1-28A5A81B3A4C}"/>
                                            </p:graphicEl>
                                          </p:spTgt>
                                        </p:tgtEl>
                                        <p:attrNameLst>
                                          <p:attrName>style.visibility</p:attrName>
                                        </p:attrNameLst>
                                      </p:cBhvr>
                                      <p:to>
                                        <p:strVal val="visible"/>
                                      </p:to>
                                    </p:set>
                                    <p:animEffect transition="in" filter="fade">
                                      <p:cBhvr>
                                        <p:cTn id="26" dur="500"/>
                                        <p:tgtEl>
                                          <p:spTgt spid="2">
                                            <p:graphicEl>
                                              <a:dgm id="{56B70ABA-DBE6-479B-84E1-28A5A81B3A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1FDFF8E6-07B6-4B4E-AAFA-7F1AA3D80E70}"/>
                                            </p:graphicEl>
                                          </p:spTgt>
                                        </p:tgtEl>
                                        <p:attrNameLst>
                                          <p:attrName>style.visibility</p:attrName>
                                        </p:attrNameLst>
                                      </p:cBhvr>
                                      <p:to>
                                        <p:strVal val="visible"/>
                                      </p:to>
                                    </p:set>
                                    <p:animEffect transition="in" filter="fade">
                                      <p:cBhvr>
                                        <p:cTn id="29" dur="500"/>
                                        <p:tgtEl>
                                          <p:spTgt spid="2">
                                            <p:graphicEl>
                                              <a:dgm id="{1FDFF8E6-07B6-4B4E-AAFA-7F1AA3D80E70}"/>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graphicEl>
                                              <a:dgm id="{EE2CDE8D-B45A-49B6-BF92-139875527A2F}"/>
                                            </p:graphicEl>
                                          </p:spTgt>
                                        </p:tgtEl>
                                        <p:attrNameLst>
                                          <p:attrName>style.visibility</p:attrName>
                                        </p:attrNameLst>
                                      </p:cBhvr>
                                      <p:to>
                                        <p:strVal val="visible"/>
                                      </p:to>
                                    </p:set>
                                    <p:animEffect transition="in" filter="fade">
                                      <p:cBhvr>
                                        <p:cTn id="34" dur="500"/>
                                        <p:tgtEl>
                                          <p:spTgt spid="2">
                                            <p:graphicEl>
                                              <a:dgm id="{EE2CDE8D-B45A-49B6-BF92-139875527A2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graphicEl>
                                              <a:dgm id="{EE2D0FAF-0D7A-471B-86AC-CEBD165B2556}"/>
                                            </p:graphicEl>
                                          </p:spTgt>
                                        </p:tgtEl>
                                        <p:attrNameLst>
                                          <p:attrName>style.visibility</p:attrName>
                                        </p:attrNameLst>
                                      </p:cBhvr>
                                      <p:to>
                                        <p:strVal val="visible"/>
                                      </p:to>
                                    </p:set>
                                    <p:animEffect transition="in" filter="fade">
                                      <p:cBhvr>
                                        <p:cTn id="37" dur="500"/>
                                        <p:tgtEl>
                                          <p:spTgt spid="2">
                                            <p:graphicEl>
                                              <a:dgm id="{EE2D0FAF-0D7A-471B-86AC-CEBD165B255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graphicEl>
                                              <a:dgm id="{55434539-891F-424A-808A-A8F8F97FC988}"/>
                                            </p:graphicEl>
                                          </p:spTgt>
                                        </p:tgtEl>
                                        <p:attrNameLst>
                                          <p:attrName>style.visibility</p:attrName>
                                        </p:attrNameLst>
                                      </p:cBhvr>
                                      <p:to>
                                        <p:strVal val="visible"/>
                                      </p:to>
                                    </p:set>
                                    <p:animEffect transition="in" filter="fade">
                                      <p:cBhvr>
                                        <p:cTn id="42" dur="500"/>
                                        <p:tgtEl>
                                          <p:spTgt spid="2">
                                            <p:graphicEl>
                                              <a:dgm id="{55434539-891F-424A-808A-A8F8F97FC988}"/>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graphicEl>
                                              <a:dgm id="{67B80543-2FBB-4839-9E54-283889F03FEC}"/>
                                            </p:graphicEl>
                                          </p:spTgt>
                                        </p:tgtEl>
                                        <p:attrNameLst>
                                          <p:attrName>style.visibility</p:attrName>
                                        </p:attrNameLst>
                                      </p:cBhvr>
                                      <p:to>
                                        <p:strVal val="visible"/>
                                      </p:to>
                                    </p:set>
                                    <p:animEffect transition="in" filter="fade">
                                      <p:cBhvr>
                                        <p:cTn id="45" dur="500"/>
                                        <p:tgtEl>
                                          <p:spTgt spid="2">
                                            <p:graphicEl>
                                              <a:dgm id="{67B80543-2FBB-4839-9E54-283889F03FEC}"/>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graphicEl>
                                              <a:dgm id="{CBA1C29D-C7F4-45C2-8C5A-675436D203D5}"/>
                                            </p:graphicEl>
                                          </p:spTgt>
                                        </p:tgtEl>
                                        <p:attrNameLst>
                                          <p:attrName>style.visibility</p:attrName>
                                        </p:attrNameLst>
                                      </p:cBhvr>
                                      <p:to>
                                        <p:strVal val="visible"/>
                                      </p:to>
                                    </p:set>
                                    <p:animEffect transition="in" filter="fade">
                                      <p:cBhvr>
                                        <p:cTn id="50" dur="500"/>
                                        <p:tgtEl>
                                          <p:spTgt spid="2">
                                            <p:graphicEl>
                                              <a:dgm id="{CBA1C29D-C7F4-45C2-8C5A-675436D203D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
                                            <p:graphicEl>
                                              <a:dgm id="{1E8DDED5-36E2-49D2-B7B7-CACF9CCC189E}"/>
                                            </p:graphicEl>
                                          </p:spTgt>
                                        </p:tgtEl>
                                        <p:attrNameLst>
                                          <p:attrName>style.visibility</p:attrName>
                                        </p:attrNameLst>
                                      </p:cBhvr>
                                      <p:to>
                                        <p:strVal val="visible"/>
                                      </p:to>
                                    </p:set>
                                    <p:animEffect transition="in" filter="fade">
                                      <p:cBhvr>
                                        <p:cTn id="53" dur="500"/>
                                        <p:tgtEl>
                                          <p:spTgt spid="2">
                                            <p:graphicEl>
                                              <a:dgm id="{1E8DDED5-36E2-49D2-B7B7-CACF9CCC189E}"/>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graphicEl>
                                              <a:dgm id="{31C13333-D117-4561-9824-944D0BA4AB9D}"/>
                                            </p:graphicEl>
                                          </p:spTgt>
                                        </p:tgtEl>
                                        <p:attrNameLst>
                                          <p:attrName>style.visibility</p:attrName>
                                        </p:attrNameLst>
                                      </p:cBhvr>
                                      <p:to>
                                        <p:strVal val="visible"/>
                                      </p:to>
                                    </p:set>
                                    <p:animEffect transition="in" filter="fade">
                                      <p:cBhvr>
                                        <p:cTn id="58" dur="500"/>
                                        <p:tgtEl>
                                          <p:spTgt spid="2">
                                            <p:graphicEl>
                                              <a:dgm id="{31C13333-D117-4561-9824-944D0BA4AB9D}"/>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graphicEl>
                                              <a:dgm id="{A578D00B-57A8-41CB-B61F-F3D2D40A0F1B}"/>
                                            </p:graphicEl>
                                          </p:spTgt>
                                        </p:tgtEl>
                                        <p:attrNameLst>
                                          <p:attrName>style.visibility</p:attrName>
                                        </p:attrNameLst>
                                      </p:cBhvr>
                                      <p:to>
                                        <p:strVal val="visible"/>
                                      </p:to>
                                    </p:set>
                                    <p:animEffect transition="in" filter="fade">
                                      <p:cBhvr>
                                        <p:cTn id="61" dur="500"/>
                                        <p:tgtEl>
                                          <p:spTgt spid="2">
                                            <p:graphicEl>
                                              <a:dgm id="{A578D00B-57A8-41CB-B61F-F3D2D40A0F1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800228" y="1477709"/>
            <a:ext cx="4270537" cy="4958084"/>
          </a:xfrm>
          <a:prstGeom prst="rect">
            <a:avLst/>
          </a:prstGeom>
        </p:spPr>
      </p:pic>
      <p:sp>
        <p:nvSpPr>
          <p:cNvPr id="10" name="Llamada rectangular redondeada 9"/>
          <p:cNvSpPr/>
          <p:nvPr/>
        </p:nvSpPr>
        <p:spPr>
          <a:xfrm>
            <a:off x="4890714" y="1544782"/>
            <a:ext cx="6026727" cy="1066800"/>
          </a:xfrm>
          <a:prstGeom prst="wedgeRoundRectCallout">
            <a:avLst>
              <a:gd name="adj1" fmla="val -59405"/>
              <a:gd name="adj2" fmla="val -12825"/>
              <a:gd name="adj3" fmla="val 16667"/>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s-PE" sz="2400" dirty="0">
                <a:solidFill>
                  <a:srgbClr val="0154A0"/>
                </a:solidFill>
                <a:latin typeface="Arial" panose="020B0604020202020204" pitchFamily="34" charset="0"/>
                <a:cs typeface="Arial" panose="020B0604020202020204" pitchFamily="34" charset="0"/>
              </a:rPr>
              <a:t>¿Qué se puede registrar en el libro de reclamaciones?</a:t>
            </a:r>
          </a:p>
        </p:txBody>
      </p:sp>
      <p:sp>
        <p:nvSpPr>
          <p:cNvPr id="17" name="Rectangle 1"/>
          <p:cNvSpPr/>
          <p:nvPr/>
        </p:nvSpPr>
        <p:spPr>
          <a:xfrm>
            <a:off x="5766554" y="4704888"/>
            <a:ext cx="5150887" cy="1292662"/>
          </a:xfrm>
          <a:prstGeom prst="rect">
            <a:avLst/>
          </a:prstGeom>
        </p:spPr>
        <p:txBody>
          <a:bodyPr wrap="square">
            <a:spAutoFit/>
          </a:bodyPr>
          <a:lstStyle/>
          <a:p>
            <a:r>
              <a:rPr lang="es-MX" altLang="es-PE" sz="2400" b="1" dirty="0">
                <a:solidFill>
                  <a:srgbClr val="2BA02B"/>
                </a:solidFill>
                <a:latin typeface="Arial" panose="020B0604020202020204" pitchFamily="34" charset="0"/>
                <a:cs typeface="Arial" panose="020B0604020202020204" pitchFamily="34" charset="0"/>
              </a:rPr>
              <a:t>Queja_ </a:t>
            </a:r>
            <a:br>
              <a:rPr lang="es-MX" altLang="es-PE" dirty="0">
                <a:solidFill>
                  <a:srgbClr val="E05206"/>
                </a:solidFill>
                <a:latin typeface="Arial" panose="020B0604020202020204" pitchFamily="34" charset="0"/>
                <a:cs typeface="Arial" panose="020B0604020202020204" pitchFamily="34" charset="0"/>
              </a:rPr>
            </a:br>
            <a:r>
              <a:rPr lang="es-MX" altLang="es-PE" dirty="0">
                <a:solidFill>
                  <a:srgbClr val="4D4D4D"/>
                </a:solidFill>
                <a:latin typeface="Arial" panose="020B0604020202020204" pitchFamily="34" charset="0"/>
                <a:cs typeface="Arial" panose="020B0604020202020204" pitchFamily="34" charset="0"/>
              </a:rPr>
              <a:t>Manifestación que expresa el malestar o descontento del consumidor respecto a la atención al público.</a:t>
            </a:r>
          </a:p>
        </p:txBody>
      </p:sp>
      <p:sp>
        <p:nvSpPr>
          <p:cNvPr id="18" name="Rectangle 2"/>
          <p:cNvSpPr/>
          <p:nvPr/>
        </p:nvSpPr>
        <p:spPr>
          <a:xfrm>
            <a:off x="5766554" y="3192020"/>
            <a:ext cx="4998487" cy="1292662"/>
          </a:xfrm>
          <a:prstGeom prst="rect">
            <a:avLst/>
          </a:prstGeom>
        </p:spPr>
        <p:txBody>
          <a:bodyPr wrap="square">
            <a:spAutoFit/>
          </a:bodyPr>
          <a:lstStyle/>
          <a:p>
            <a:r>
              <a:rPr lang="es-MX" altLang="es-PE" sz="2400" b="1" dirty="0">
                <a:solidFill>
                  <a:srgbClr val="2BA02B"/>
                </a:solidFill>
                <a:latin typeface="Arial" panose="020B0604020202020204" pitchFamily="34" charset="0"/>
                <a:cs typeface="Arial" panose="020B0604020202020204" pitchFamily="34" charset="0"/>
              </a:rPr>
              <a:t>Reclamo_</a:t>
            </a:r>
            <a:br>
              <a:rPr lang="es-MX" altLang="es-PE" dirty="0">
                <a:solidFill>
                  <a:srgbClr val="FF6702"/>
                </a:solidFill>
                <a:latin typeface="Arial" panose="020B0604020202020204" pitchFamily="34" charset="0"/>
                <a:cs typeface="Arial" panose="020B0604020202020204" pitchFamily="34" charset="0"/>
              </a:rPr>
            </a:br>
            <a:r>
              <a:rPr lang="es-MX" altLang="es-PE" dirty="0">
                <a:solidFill>
                  <a:srgbClr val="4D4D4D"/>
                </a:solidFill>
                <a:latin typeface="Arial" panose="020B0604020202020204" pitchFamily="34" charset="0"/>
                <a:cs typeface="Arial" panose="020B0604020202020204" pitchFamily="34" charset="0"/>
              </a:rPr>
              <a:t>Manifestación que expresa una disconformidad relacionada a los bienes expendidos o suministrados o a los servicios prestados. </a:t>
            </a:r>
          </a:p>
        </p:txBody>
      </p:sp>
      <p:pic>
        <p:nvPicPr>
          <p:cNvPr id="20" name="Picture 2" descr="https://upload.wikimedia.org/wikipedia/commons/thumb/5/50/Yes_Check_Circle.svg/2000px-Yes_Check_Circle.svg.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43060" y="3192020"/>
            <a:ext cx="423494" cy="4234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upload.wikimedia.org/wikipedia/commons/thumb/5/50/Yes_Check_Circle.svg/2000px-Yes_Check_Circle.svg.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43060" y="4691033"/>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p:txBody>
          <a:bodyPr/>
          <a:lstStyle/>
          <a:p>
            <a:r>
              <a:rPr lang="es-PE" dirty="0"/>
              <a:t>Reclamo y queja_</a:t>
            </a:r>
          </a:p>
        </p:txBody>
      </p:sp>
      <p:sp>
        <p:nvSpPr>
          <p:cNvPr id="2" name="Marcador de número de diapositiva 1"/>
          <p:cNvSpPr>
            <a:spLocks noGrp="1"/>
          </p:cNvSpPr>
          <p:nvPr>
            <p:ph type="sldNum" sz="quarter" idx="12"/>
          </p:nvPr>
        </p:nvSpPr>
        <p:spPr/>
        <p:txBody>
          <a:bodyPr/>
          <a:lstStyle/>
          <a:p>
            <a:r>
              <a:rPr lang="es-PE" dirty="0"/>
              <a:t>0</a:t>
            </a:r>
            <a:fld id="{311D10DB-C6DC-4D1D-AB01-35490902C070}" type="slidenum">
              <a:rPr lang="es-PE" smtClean="0"/>
              <a:t>7</a:t>
            </a:fld>
            <a:endParaRPr lang="es-PE" dirty="0"/>
          </a:p>
        </p:txBody>
      </p:sp>
    </p:spTree>
    <p:extLst>
      <p:ext uri="{BB962C8B-B14F-4D97-AF65-F5344CB8AC3E}">
        <p14:creationId xmlns:p14="http://schemas.microsoft.com/office/powerpoint/2010/main" val="201437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p:cNvSpPr/>
          <p:nvPr/>
        </p:nvSpPr>
        <p:spPr>
          <a:xfrm>
            <a:off x="6852144" y="4120355"/>
            <a:ext cx="4380428" cy="1477328"/>
          </a:xfrm>
          <a:prstGeom prst="rect">
            <a:avLst/>
          </a:prstGeom>
        </p:spPr>
        <p:txBody>
          <a:bodyPr wrap="square">
            <a:spAutoFit/>
          </a:bodyPr>
          <a:lstStyle/>
          <a:p>
            <a:r>
              <a:rPr lang="es-MX" altLang="es-PE" dirty="0">
                <a:solidFill>
                  <a:srgbClr val="0154A0"/>
                </a:solidFill>
                <a:latin typeface="Arial" panose="020B0604020202020204" pitchFamily="34" charset="0"/>
                <a:cs typeface="Arial" panose="020B0604020202020204" pitchFamily="34" charset="0"/>
              </a:rPr>
              <a:t>La reclamación y queja no constituyen una denuncia y en consecuencia, no inicia el procedimiento administrativo sancionador por infracción a la normativa sobre protección al consumidor.</a:t>
            </a:r>
          </a:p>
        </p:txBody>
      </p:sp>
      <p:graphicFrame>
        <p:nvGraphicFramePr>
          <p:cNvPr id="17" name="Diagrama 16"/>
          <p:cNvGraphicFramePr/>
          <p:nvPr>
            <p:extLst>
              <p:ext uri="{D42A27DB-BD31-4B8C-83A1-F6EECF244321}">
                <p14:modId xmlns:p14="http://schemas.microsoft.com/office/powerpoint/2010/main" val="514356492"/>
              </p:ext>
            </p:extLst>
          </p:nvPr>
        </p:nvGraphicFramePr>
        <p:xfrm>
          <a:off x="-73759" y="2310330"/>
          <a:ext cx="7120448" cy="3620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 name="Diagrama 18"/>
          <p:cNvGraphicFramePr/>
          <p:nvPr>
            <p:extLst>
              <p:ext uri="{D42A27DB-BD31-4B8C-83A1-F6EECF244321}">
                <p14:modId xmlns:p14="http://schemas.microsoft.com/office/powerpoint/2010/main" val="3268183197"/>
              </p:ext>
            </p:extLst>
          </p:nvPr>
        </p:nvGraphicFramePr>
        <p:xfrm>
          <a:off x="5748576" y="2295049"/>
          <a:ext cx="6269031" cy="9777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Text Box 9"/>
          <p:cNvSpPr txBox="1">
            <a:spLocks noChangeArrowheads="1"/>
          </p:cNvSpPr>
          <p:nvPr/>
        </p:nvSpPr>
        <p:spPr bwMode="auto">
          <a:xfrm>
            <a:off x="2475096" y="1492556"/>
            <a:ext cx="2382956" cy="58477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eaLnBrk="1" hangingPunct="1">
              <a:defRPr/>
            </a:pPr>
            <a:r>
              <a:rPr lang="es-PE" sz="3200" b="1" dirty="0">
                <a:ln w="0"/>
                <a:solidFill>
                  <a:srgbClr val="4D4D4D"/>
                </a:solidFill>
              </a:rPr>
              <a:t>Reclamo</a:t>
            </a:r>
          </a:p>
        </p:txBody>
      </p:sp>
      <p:sp>
        <p:nvSpPr>
          <p:cNvPr id="21" name="Text Box 9"/>
          <p:cNvSpPr txBox="1">
            <a:spLocks noChangeArrowheads="1"/>
          </p:cNvSpPr>
          <p:nvPr/>
        </p:nvSpPr>
        <p:spPr bwMode="auto">
          <a:xfrm>
            <a:off x="7781608" y="1492556"/>
            <a:ext cx="2521501" cy="58477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eaLnBrk="1" hangingPunct="1">
              <a:defRPr/>
            </a:pPr>
            <a:r>
              <a:rPr lang="es-PE" sz="3200" b="1" dirty="0">
                <a:ln w="0"/>
                <a:solidFill>
                  <a:srgbClr val="4D4D4D"/>
                </a:solidFill>
              </a:rPr>
              <a:t>Queja</a:t>
            </a:r>
          </a:p>
        </p:txBody>
      </p:sp>
      <p:sp>
        <p:nvSpPr>
          <p:cNvPr id="3" name="Título 2"/>
          <p:cNvSpPr>
            <a:spLocks noGrp="1"/>
          </p:cNvSpPr>
          <p:nvPr>
            <p:ph type="title"/>
          </p:nvPr>
        </p:nvSpPr>
        <p:spPr/>
        <p:txBody>
          <a:bodyPr/>
          <a:lstStyle/>
          <a:p>
            <a:r>
              <a:rPr lang="es-PE" dirty="0"/>
              <a:t>Reclamo y queja_</a:t>
            </a:r>
          </a:p>
        </p:txBody>
      </p:sp>
      <p:sp>
        <p:nvSpPr>
          <p:cNvPr id="2" name="Marcador de número de diapositiva 1"/>
          <p:cNvSpPr>
            <a:spLocks noGrp="1"/>
          </p:cNvSpPr>
          <p:nvPr>
            <p:ph type="sldNum" sz="quarter" idx="12"/>
          </p:nvPr>
        </p:nvSpPr>
        <p:spPr/>
        <p:txBody>
          <a:bodyPr/>
          <a:lstStyle/>
          <a:p>
            <a:fld id="{311D10DB-C6DC-4D1D-AB01-35490902C070}" type="slidenum">
              <a:rPr lang="es-PE" smtClean="0"/>
              <a:t>8</a:t>
            </a:fld>
            <a:endParaRPr lang="es-PE"/>
          </a:p>
        </p:txBody>
      </p:sp>
    </p:spTree>
    <p:extLst>
      <p:ext uri="{BB962C8B-B14F-4D97-AF65-F5344CB8AC3E}">
        <p14:creationId xmlns:p14="http://schemas.microsoft.com/office/powerpoint/2010/main" val="418082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graphicEl>
                                              <a:dgm id="{AFCBD8CA-F5C5-4CE6-8EE5-9CABD9A35681}"/>
                                            </p:graphicEl>
                                          </p:spTgt>
                                        </p:tgtEl>
                                        <p:attrNameLst>
                                          <p:attrName>style.visibility</p:attrName>
                                        </p:attrNameLst>
                                      </p:cBhvr>
                                      <p:to>
                                        <p:strVal val="visible"/>
                                      </p:to>
                                    </p:set>
                                    <p:animEffect transition="in" filter="fade">
                                      <p:cBhvr>
                                        <p:cTn id="14" dur="1000"/>
                                        <p:tgtEl>
                                          <p:spTgt spid="17">
                                            <p:graphicEl>
                                              <a:dgm id="{AFCBD8CA-F5C5-4CE6-8EE5-9CABD9A35681}"/>
                                            </p:graphicEl>
                                          </p:spTgt>
                                        </p:tgtEl>
                                      </p:cBhvr>
                                    </p:animEffect>
                                    <p:anim calcmode="lin" valueType="num">
                                      <p:cBhvr>
                                        <p:cTn id="15" dur="1000" fill="hold"/>
                                        <p:tgtEl>
                                          <p:spTgt spid="17">
                                            <p:graphicEl>
                                              <a:dgm id="{AFCBD8CA-F5C5-4CE6-8EE5-9CABD9A35681}"/>
                                            </p:graphicEl>
                                          </p:spTgt>
                                        </p:tgtEl>
                                        <p:attrNameLst>
                                          <p:attrName>ppt_x</p:attrName>
                                        </p:attrNameLst>
                                      </p:cBhvr>
                                      <p:tavLst>
                                        <p:tav tm="0">
                                          <p:val>
                                            <p:strVal val="#ppt_x"/>
                                          </p:val>
                                        </p:tav>
                                        <p:tav tm="100000">
                                          <p:val>
                                            <p:strVal val="#ppt_x"/>
                                          </p:val>
                                        </p:tav>
                                      </p:tavLst>
                                    </p:anim>
                                    <p:anim calcmode="lin" valueType="num">
                                      <p:cBhvr>
                                        <p:cTn id="16" dur="1000" fill="hold"/>
                                        <p:tgtEl>
                                          <p:spTgt spid="17">
                                            <p:graphicEl>
                                              <a:dgm id="{AFCBD8CA-F5C5-4CE6-8EE5-9CABD9A35681}"/>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7">
                                            <p:graphicEl>
                                              <a:dgm id="{097882F8-487B-4903-B23B-DDCE28B26CAA}"/>
                                            </p:graphicEl>
                                          </p:spTgt>
                                        </p:tgtEl>
                                        <p:attrNameLst>
                                          <p:attrName>style.visibility</p:attrName>
                                        </p:attrNameLst>
                                      </p:cBhvr>
                                      <p:to>
                                        <p:strVal val="visible"/>
                                      </p:to>
                                    </p:set>
                                    <p:animEffect transition="in" filter="fade">
                                      <p:cBhvr>
                                        <p:cTn id="19" dur="1000"/>
                                        <p:tgtEl>
                                          <p:spTgt spid="17">
                                            <p:graphicEl>
                                              <a:dgm id="{097882F8-487B-4903-B23B-DDCE28B26CAA}"/>
                                            </p:graphicEl>
                                          </p:spTgt>
                                        </p:tgtEl>
                                      </p:cBhvr>
                                    </p:animEffect>
                                    <p:anim calcmode="lin" valueType="num">
                                      <p:cBhvr>
                                        <p:cTn id="20" dur="1000" fill="hold"/>
                                        <p:tgtEl>
                                          <p:spTgt spid="17">
                                            <p:graphicEl>
                                              <a:dgm id="{097882F8-487B-4903-B23B-DDCE28B26CAA}"/>
                                            </p:graphicEl>
                                          </p:spTgt>
                                        </p:tgtEl>
                                        <p:attrNameLst>
                                          <p:attrName>ppt_x</p:attrName>
                                        </p:attrNameLst>
                                      </p:cBhvr>
                                      <p:tavLst>
                                        <p:tav tm="0">
                                          <p:val>
                                            <p:strVal val="#ppt_x"/>
                                          </p:val>
                                        </p:tav>
                                        <p:tav tm="100000">
                                          <p:val>
                                            <p:strVal val="#ppt_x"/>
                                          </p:val>
                                        </p:tav>
                                      </p:tavLst>
                                    </p:anim>
                                    <p:anim calcmode="lin" valueType="num">
                                      <p:cBhvr>
                                        <p:cTn id="21" dur="1000" fill="hold"/>
                                        <p:tgtEl>
                                          <p:spTgt spid="17">
                                            <p:graphicEl>
                                              <a:dgm id="{097882F8-487B-4903-B23B-DDCE28B26CAA}"/>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graphicEl>
                                              <a:dgm id="{A75E2C71-EFD3-457C-883C-F906B1B2F95A}"/>
                                            </p:graphicEl>
                                          </p:spTgt>
                                        </p:tgtEl>
                                        <p:attrNameLst>
                                          <p:attrName>style.visibility</p:attrName>
                                        </p:attrNameLst>
                                      </p:cBhvr>
                                      <p:to>
                                        <p:strVal val="visible"/>
                                      </p:to>
                                    </p:set>
                                    <p:animEffect transition="in" filter="fade">
                                      <p:cBhvr>
                                        <p:cTn id="26" dur="1000"/>
                                        <p:tgtEl>
                                          <p:spTgt spid="17">
                                            <p:graphicEl>
                                              <a:dgm id="{A75E2C71-EFD3-457C-883C-F906B1B2F95A}"/>
                                            </p:graphicEl>
                                          </p:spTgt>
                                        </p:tgtEl>
                                      </p:cBhvr>
                                    </p:animEffect>
                                    <p:anim calcmode="lin" valueType="num">
                                      <p:cBhvr>
                                        <p:cTn id="27" dur="1000" fill="hold"/>
                                        <p:tgtEl>
                                          <p:spTgt spid="17">
                                            <p:graphicEl>
                                              <a:dgm id="{A75E2C71-EFD3-457C-883C-F906B1B2F95A}"/>
                                            </p:graphicEl>
                                          </p:spTgt>
                                        </p:tgtEl>
                                        <p:attrNameLst>
                                          <p:attrName>ppt_x</p:attrName>
                                        </p:attrNameLst>
                                      </p:cBhvr>
                                      <p:tavLst>
                                        <p:tav tm="0">
                                          <p:val>
                                            <p:strVal val="#ppt_x"/>
                                          </p:val>
                                        </p:tav>
                                        <p:tav tm="100000">
                                          <p:val>
                                            <p:strVal val="#ppt_x"/>
                                          </p:val>
                                        </p:tav>
                                      </p:tavLst>
                                    </p:anim>
                                    <p:anim calcmode="lin" valueType="num">
                                      <p:cBhvr>
                                        <p:cTn id="28" dur="1000" fill="hold"/>
                                        <p:tgtEl>
                                          <p:spTgt spid="17">
                                            <p:graphicEl>
                                              <a:dgm id="{A75E2C71-EFD3-457C-883C-F906B1B2F95A}"/>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graphicEl>
                                              <a:dgm id="{4F5A67BA-5F8C-4C84-8854-72EB27AB05D8}"/>
                                            </p:graphicEl>
                                          </p:spTgt>
                                        </p:tgtEl>
                                        <p:attrNameLst>
                                          <p:attrName>style.visibility</p:attrName>
                                        </p:attrNameLst>
                                      </p:cBhvr>
                                      <p:to>
                                        <p:strVal val="visible"/>
                                      </p:to>
                                    </p:set>
                                    <p:animEffect transition="in" filter="fade">
                                      <p:cBhvr>
                                        <p:cTn id="31" dur="1000"/>
                                        <p:tgtEl>
                                          <p:spTgt spid="17">
                                            <p:graphicEl>
                                              <a:dgm id="{4F5A67BA-5F8C-4C84-8854-72EB27AB05D8}"/>
                                            </p:graphicEl>
                                          </p:spTgt>
                                        </p:tgtEl>
                                      </p:cBhvr>
                                    </p:animEffect>
                                    <p:anim calcmode="lin" valueType="num">
                                      <p:cBhvr>
                                        <p:cTn id="32" dur="1000" fill="hold"/>
                                        <p:tgtEl>
                                          <p:spTgt spid="17">
                                            <p:graphicEl>
                                              <a:dgm id="{4F5A67BA-5F8C-4C84-8854-72EB27AB05D8}"/>
                                            </p:graphicEl>
                                          </p:spTgt>
                                        </p:tgtEl>
                                        <p:attrNameLst>
                                          <p:attrName>ppt_x</p:attrName>
                                        </p:attrNameLst>
                                      </p:cBhvr>
                                      <p:tavLst>
                                        <p:tav tm="0">
                                          <p:val>
                                            <p:strVal val="#ppt_x"/>
                                          </p:val>
                                        </p:tav>
                                        <p:tav tm="100000">
                                          <p:val>
                                            <p:strVal val="#ppt_x"/>
                                          </p:val>
                                        </p:tav>
                                      </p:tavLst>
                                    </p:anim>
                                    <p:anim calcmode="lin" valueType="num">
                                      <p:cBhvr>
                                        <p:cTn id="33" dur="1000" fill="hold"/>
                                        <p:tgtEl>
                                          <p:spTgt spid="17">
                                            <p:graphicEl>
                                              <a:dgm id="{4F5A67BA-5F8C-4C84-8854-72EB27AB05D8}"/>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7">
                                            <p:graphicEl>
                                              <a:dgm id="{823AA8AF-BB79-4478-B0B3-93C28E8AEB13}"/>
                                            </p:graphicEl>
                                          </p:spTgt>
                                        </p:tgtEl>
                                        <p:attrNameLst>
                                          <p:attrName>style.visibility</p:attrName>
                                        </p:attrNameLst>
                                      </p:cBhvr>
                                      <p:to>
                                        <p:strVal val="visible"/>
                                      </p:to>
                                    </p:set>
                                    <p:animEffect transition="in" filter="fade">
                                      <p:cBhvr>
                                        <p:cTn id="38" dur="1000"/>
                                        <p:tgtEl>
                                          <p:spTgt spid="17">
                                            <p:graphicEl>
                                              <a:dgm id="{823AA8AF-BB79-4478-B0B3-93C28E8AEB13}"/>
                                            </p:graphicEl>
                                          </p:spTgt>
                                        </p:tgtEl>
                                      </p:cBhvr>
                                    </p:animEffect>
                                    <p:anim calcmode="lin" valueType="num">
                                      <p:cBhvr>
                                        <p:cTn id="39" dur="1000" fill="hold"/>
                                        <p:tgtEl>
                                          <p:spTgt spid="17">
                                            <p:graphicEl>
                                              <a:dgm id="{823AA8AF-BB79-4478-B0B3-93C28E8AEB13}"/>
                                            </p:graphicEl>
                                          </p:spTgt>
                                        </p:tgtEl>
                                        <p:attrNameLst>
                                          <p:attrName>ppt_x</p:attrName>
                                        </p:attrNameLst>
                                      </p:cBhvr>
                                      <p:tavLst>
                                        <p:tav tm="0">
                                          <p:val>
                                            <p:strVal val="#ppt_x"/>
                                          </p:val>
                                        </p:tav>
                                        <p:tav tm="100000">
                                          <p:val>
                                            <p:strVal val="#ppt_x"/>
                                          </p:val>
                                        </p:tav>
                                      </p:tavLst>
                                    </p:anim>
                                    <p:anim calcmode="lin" valueType="num">
                                      <p:cBhvr>
                                        <p:cTn id="40" dur="1000" fill="hold"/>
                                        <p:tgtEl>
                                          <p:spTgt spid="17">
                                            <p:graphicEl>
                                              <a:dgm id="{823AA8AF-BB79-4478-B0B3-93C28E8AEB13}"/>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graphicEl>
                                              <a:dgm id="{83BFD939-5BB5-416A-8BDC-752CAB96264F}"/>
                                            </p:graphicEl>
                                          </p:spTgt>
                                        </p:tgtEl>
                                        <p:attrNameLst>
                                          <p:attrName>style.visibility</p:attrName>
                                        </p:attrNameLst>
                                      </p:cBhvr>
                                      <p:to>
                                        <p:strVal val="visible"/>
                                      </p:to>
                                    </p:set>
                                    <p:animEffect transition="in" filter="fade">
                                      <p:cBhvr>
                                        <p:cTn id="43" dur="1000"/>
                                        <p:tgtEl>
                                          <p:spTgt spid="17">
                                            <p:graphicEl>
                                              <a:dgm id="{83BFD939-5BB5-416A-8BDC-752CAB96264F}"/>
                                            </p:graphicEl>
                                          </p:spTgt>
                                        </p:tgtEl>
                                      </p:cBhvr>
                                    </p:animEffect>
                                    <p:anim calcmode="lin" valueType="num">
                                      <p:cBhvr>
                                        <p:cTn id="44" dur="1000" fill="hold"/>
                                        <p:tgtEl>
                                          <p:spTgt spid="17">
                                            <p:graphicEl>
                                              <a:dgm id="{83BFD939-5BB5-416A-8BDC-752CAB96264F}"/>
                                            </p:graphicEl>
                                          </p:spTgt>
                                        </p:tgtEl>
                                        <p:attrNameLst>
                                          <p:attrName>ppt_x</p:attrName>
                                        </p:attrNameLst>
                                      </p:cBhvr>
                                      <p:tavLst>
                                        <p:tav tm="0">
                                          <p:val>
                                            <p:strVal val="#ppt_x"/>
                                          </p:val>
                                        </p:tav>
                                        <p:tav tm="100000">
                                          <p:val>
                                            <p:strVal val="#ppt_x"/>
                                          </p:val>
                                        </p:tav>
                                      </p:tavLst>
                                    </p:anim>
                                    <p:anim calcmode="lin" valueType="num">
                                      <p:cBhvr>
                                        <p:cTn id="45" dur="1000" fill="hold"/>
                                        <p:tgtEl>
                                          <p:spTgt spid="17">
                                            <p:graphicEl>
                                              <a:dgm id="{83BFD939-5BB5-416A-8BDC-752CAB96264F}"/>
                                            </p:graphic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7">
                                            <p:graphicEl>
                                              <a:dgm id="{9310FAC6-292C-445B-905C-E19DB07CB5D1}"/>
                                            </p:graphicEl>
                                          </p:spTgt>
                                        </p:tgtEl>
                                        <p:attrNameLst>
                                          <p:attrName>style.visibility</p:attrName>
                                        </p:attrNameLst>
                                      </p:cBhvr>
                                      <p:to>
                                        <p:strVal val="visible"/>
                                      </p:to>
                                    </p:set>
                                    <p:animEffect transition="in" filter="fade">
                                      <p:cBhvr>
                                        <p:cTn id="50" dur="1000"/>
                                        <p:tgtEl>
                                          <p:spTgt spid="17">
                                            <p:graphicEl>
                                              <a:dgm id="{9310FAC6-292C-445B-905C-E19DB07CB5D1}"/>
                                            </p:graphicEl>
                                          </p:spTgt>
                                        </p:tgtEl>
                                      </p:cBhvr>
                                    </p:animEffect>
                                    <p:anim calcmode="lin" valueType="num">
                                      <p:cBhvr>
                                        <p:cTn id="51" dur="1000" fill="hold"/>
                                        <p:tgtEl>
                                          <p:spTgt spid="17">
                                            <p:graphicEl>
                                              <a:dgm id="{9310FAC6-292C-445B-905C-E19DB07CB5D1}"/>
                                            </p:graphicEl>
                                          </p:spTgt>
                                        </p:tgtEl>
                                        <p:attrNameLst>
                                          <p:attrName>ppt_x</p:attrName>
                                        </p:attrNameLst>
                                      </p:cBhvr>
                                      <p:tavLst>
                                        <p:tav tm="0">
                                          <p:val>
                                            <p:strVal val="#ppt_x"/>
                                          </p:val>
                                        </p:tav>
                                        <p:tav tm="100000">
                                          <p:val>
                                            <p:strVal val="#ppt_x"/>
                                          </p:val>
                                        </p:tav>
                                      </p:tavLst>
                                    </p:anim>
                                    <p:anim calcmode="lin" valueType="num">
                                      <p:cBhvr>
                                        <p:cTn id="52" dur="1000" fill="hold"/>
                                        <p:tgtEl>
                                          <p:spTgt spid="17">
                                            <p:graphicEl>
                                              <a:dgm id="{9310FAC6-292C-445B-905C-E19DB07CB5D1}"/>
                                            </p:graphic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7">
                                            <p:graphicEl>
                                              <a:dgm id="{4D836A93-9F5A-4C70-B0F8-9932785A2660}"/>
                                            </p:graphicEl>
                                          </p:spTgt>
                                        </p:tgtEl>
                                        <p:attrNameLst>
                                          <p:attrName>style.visibility</p:attrName>
                                        </p:attrNameLst>
                                      </p:cBhvr>
                                      <p:to>
                                        <p:strVal val="visible"/>
                                      </p:to>
                                    </p:set>
                                    <p:animEffect transition="in" filter="fade">
                                      <p:cBhvr>
                                        <p:cTn id="55" dur="1000"/>
                                        <p:tgtEl>
                                          <p:spTgt spid="17">
                                            <p:graphicEl>
                                              <a:dgm id="{4D836A93-9F5A-4C70-B0F8-9932785A2660}"/>
                                            </p:graphicEl>
                                          </p:spTgt>
                                        </p:tgtEl>
                                      </p:cBhvr>
                                    </p:animEffect>
                                    <p:anim calcmode="lin" valueType="num">
                                      <p:cBhvr>
                                        <p:cTn id="56" dur="1000" fill="hold"/>
                                        <p:tgtEl>
                                          <p:spTgt spid="17">
                                            <p:graphicEl>
                                              <a:dgm id="{4D836A93-9F5A-4C70-B0F8-9932785A2660}"/>
                                            </p:graphicEl>
                                          </p:spTgt>
                                        </p:tgtEl>
                                        <p:attrNameLst>
                                          <p:attrName>ppt_x</p:attrName>
                                        </p:attrNameLst>
                                      </p:cBhvr>
                                      <p:tavLst>
                                        <p:tav tm="0">
                                          <p:val>
                                            <p:strVal val="#ppt_x"/>
                                          </p:val>
                                        </p:tav>
                                        <p:tav tm="100000">
                                          <p:val>
                                            <p:strVal val="#ppt_x"/>
                                          </p:val>
                                        </p:tav>
                                      </p:tavLst>
                                    </p:anim>
                                    <p:anim calcmode="lin" valueType="num">
                                      <p:cBhvr>
                                        <p:cTn id="57" dur="1000" fill="hold"/>
                                        <p:tgtEl>
                                          <p:spTgt spid="17">
                                            <p:graphicEl>
                                              <a:dgm id="{4D836A93-9F5A-4C70-B0F8-9932785A2660}"/>
                                            </p:graphic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7">
                                            <p:graphicEl>
                                              <a:dgm id="{753963A5-979B-436F-A9AF-E665E1DAC03F}"/>
                                            </p:graphicEl>
                                          </p:spTgt>
                                        </p:tgtEl>
                                        <p:attrNameLst>
                                          <p:attrName>style.visibility</p:attrName>
                                        </p:attrNameLst>
                                      </p:cBhvr>
                                      <p:to>
                                        <p:strVal val="visible"/>
                                      </p:to>
                                    </p:set>
                                    <p:animEffect transition="in" filter="fade">
                                      <p:cBhvr>
                                        <p:cTn id="62" dur="1000"/>
                                        <p:tgtEl>
                                          <p:spTgt spid="17">
                                            <p:graphicEl>
                                              <a:dgm id="{753963A5-979B-436F-A9AF-E665E1DAC03F}"/>
                                            </p:graphicEl>
                                          </p:spTgt>
                                        </p:tgtEl>
                                      </p:cBhvr>
                                    </p:animEffect>
                                    <p:anim calcmode="lin" valueType="num">
                                      <p:cBhvr>
                                        <p:cTn id="63" dur="1000" fill="hold"/>
                                        <p:tgtEl>
                                          <p:spTgt spid="17">
                                            <p:graphicEl>
                                              <a:dgm id="{753963A5-979B-436F-A9AF-E665E1DAC03F}"/>
                                            </p:graphicEl>
                                          </p:spTgt>
                                        </p:tgtEl>
                                        <p:attrNameLst>
                                          <p:attrName>ppt_x</p:attrName>
                                        </p:attrNameLst>
                                      </p:cBhvr>
                                      <p:tavLst>
                                        <p:tav tm="0">
                                          <p:val>
                                            <p:strVal val="#ppt_x"/>
                                          </p:val>
                                        </p:tav>
                                        <p:tav tm="100000">
                                          <p:val>
                                            <p:strVal val="#ppt_x"/>
                                          </p:val>
                                        </p:tav>
                                      </p:tavLst>
                                    </p:anim>
                                    <p:anim calcmode="lin" valueType="num">
                                      <p:cBhvr>
                                        <p:cTn id="64" dur="1000" fill="hold"/>
                                        <p:tgtEl>
                                          <p:spTgt spid="17">
                                            <p:graphicEl>
                                              <a:dgm id="{753963A5-979B-436F-A9AF-E665E1DAC03F}"/>
                                            </p:graphic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graphicEl>
                                              <a:dgm id="{10A60B1E-0DAC-426A-B294-D71740BCA5D3}"/>
                                            </p:graphicEl>
                                          </p:spTgt>
                                        </p:tgtEl>
                                        <p:attrNameLst>
                                          <p:attrName>style.visibility</p:attrName>
                                        </p:attrNameLst>
                                      </p:cBhvr>
                                      <p:to>
                                        <p:strVal val="visible"/>
                                      </p:to>
                                    </p:set>
                                    <p:animEffect transition="in" filter="fade">
                                      <p:cBhvr>
                                        <p:cTn id="67" dur="1000"/>
                                        <p:tgtEl>
                                          <p:spTgt spid="17">
                                            <p:graphicEl>
                                              <a:dgm id="{10A60B1E-0DAC-426A-B294-D71740BCA5D3}"/>
                                            </p:graphicEl>
                                          </p:spTgt>
                                        </p:tgtEl>
                                      </p:cBhvr>
                                    </p:animEffect>
                                    <p:anim calcmode="lin" valueType="num">
                                      <p:cBhvr>
                                        <p:cTn id="68" dur="1000" fill="hold"/>
                                        <p:tgtEl>
                                          <p:spTgt spid="17">
                                            <p:graphicEl>
                                              <a:dgm id="{10A60B1E-0DAC-426A-B294-D71740BCA5D3}"/>
                                            </p:graphicEl>
                                          </p:spTgt>
                                        </p:tgtEl>
                                        <p:attrNameLst>
                                          <p:attrName>ppt_x</p:attrName>
                                        </p:attrNameLst>
                                      </p:cBhvr>
                                      <p:tavLst>
                                        <p:tav tm="0">
                                          <p:val>
                                            <p:strVal val="#ppt_x"/>
                                          </p:val>
                                        </p:tav>
                                        <p:tav tm="100000">
                                          <p:val>
                                            <p:strVal val="#ppt_x"/>
                                          </p:val>
                                        </p:tav>
                                      </p:tavLst>
                                    </p:anim>
                                    <p:anim calcmode="lin" valueType="num">
                                      <p:cBhvr>
                                        <p:cTn id="69" dur="1000" fill="hold"/>
                                        <p:tgtEl>
                                          <p:spTgt spid="17">
                                            <p:graphicEl>
                                              <a:dgm id="{10A60B1E-0DAC-426A-B294-D71740BCA5D3}"/>
                                            </p:graphic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7">
                                            <p:graphicEl>
                                              <a:dgm id="{D7668AE6-BC71-43D7-A51F-3C981DEFC2A8}"/>
                                            </p:graphicEl>
                                          </p:spTgt>
                                        </p:tgtEl>
                                        <p:attrNameLst>
                                          <p:attrName>style.visibility</p:attrName>
                                        </p:attrNameLst>
                                      </p:cBhvr>
                                      <p:to>
                                        <p:strVal val="visible"/>
                                      </p:to>
                                    </p:set>
                                    <p:animEffect transition="in" filter="fade">
                                      <p:cBhvr>
                                        <p:cTn id="74" dur="1000"/>
                                        <p:tgtEl>
                                          <p:spTgt spid="17">
                                            <p:graphicEl>
                                              <a:dgm id="{D7668AE6-BC71-43D7-A51F-3C981DEFC2A8}"/>
                                            </p:graphicEl>
                                          </p:spTgt>
                                        </p:tgtEl>
                                      </p:cBhvr>
                                    </p:animEffect>
                                    <p:anim calcmode="lin" valueType="num">
                                      <p:cBhvr>
                                        <p:cTn id="75" dur="1000" fill="hold"/>
                                        <p:tgtEl>
                                          <p:spTgt spid="17">
                                            <p:graphicEl>
                                              <a:dgm id="{D7668AE6-BC71-43D7-A51F-3C981DEFC2A8}"/>
                                            </p:graphicEl>
                                          </p:spTgt>
                                        </p:tgtEl>
                                        <p:attrNameLst>
                                          <p:attrName>ppt_x</p:attrName>
                                        </p:attrNameLst>
                                      </p:cBhvr>
                                      <p:tavLst>
                                        <p:tav tm="0">
                                          <p:val>
                                            <p:strVal val="#ppt_x"/>
                                          </p:val>
                                        </p:tav>
                                        <p:tav tm="100000">
                                          <p:val>
                                            <p:strVal val="#ppt_x"/>
                                          </p:val>
                                        </p:tav>
                                      </p:tavLst>
                                    </p:anim>
                                    <p:anim calcmode="lin" valueType="num">
                                      <p:cBhvr>
                                        <p:cTn id="76" dur="1000" fill="hold"/>
                                        <p:tgtEl>
                                          <p:spTgt spid="17">
                                            <p:graphicEl>
                                              <a:dgm id="{D7668AE6-BC71-43D7-A51F-3C981DEFC2A8}"/>
                                            </p:graphic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7">
                                            <p:graphicEl>
                                              <a:dgm id="{1B7BB5EE-3BDC-4C58-BFE0-63F64744560B}"/>
                                            </p:graphicEl>
                                          </p:spTgt>
                                        </p:tgtEl>
                                        <p:attrNameLst>
                                          <p:attrName>style.visibility</p:attrName>
                                        </p:attrNameLst>
                                      </p:cBhvr>
                                      <p:to>
                                        <p:strVal val="visible"/>
                                      </p:to>
                                    </p:set>
                                    <p:animEffect transition="in" filter="fade">
                                      <p:cBhvr>
                                        <p:cTn id="79" dur="1000"/>
                                        <p:tgtEl>
                                          <p:spTgt spid="17">
                                            <p:graphicEl>
                                              <a:dgm id="{1B7BB5EE-3BDC-4C58-BFE0-63F64744560B}"/>
                                            </p:graphicEl>
                                          </p:spTgt>
                                        </p:tgtEl>
                                      </p:cBhvr>
                                    </p:animEffect>
                                    <p:anim calcmode="lin" valueType="num">
                                      <p:cBhvr>
                                        <p:cTn id="80" dur="1000" fill="hold"/>
                                        <p:tgtEl>
                                          <p:spTgt spid="17">
                                            <p:graphicEl>
                                              <a:dgm id="{1B7BB5EE-3BDC-4C58-BFE0-63F64744560B}"/>
                                            </p:graphicEl>
                                          </p:spTgt>
                                        </p:tgtEl>
                                        <p:attrNameLst>
                                          <p:attrName>ppt_x</p:attrName>
                                        </p:attrNameLst>
                                      </p:cBhvr>
                                      <p:tavLst>
                                        <p:tav tm="0">
                                          <p:val>
                                            <p:strVal val="#ppt_x"/>
                                          </p:val>
                                        </p:tav>
                                        <p:tav tm="100000">
                                          <p:val>
                                            <p:strVal val="#ppt_x"/>
                                          </p:val>
                                        </p:tav>
                                      </p:tavLst>
                                    </p:anim>
                                    <p:anim calcmode="lin" valueType="num">
                                      <p:cBhvr>
                                        <p:cTn id="81" dur="1000" fill="hold"/>
                                        <p:tgtEl>
                                          <p:spTgt spid="17">
                                            <p:graphicEl>
                                              <a:dgm id="{1B7BB5EE-3BDC-4C58-BFE0-63F64744560B}"/>
                                            </p:graphic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1000"/>
                                        <p:tgtEl>
                                          <p:spTgt spid="21"/>
                                        </p:tgtEl>
                                      </p:cBhvr>
                                    </p:animEffect>
                                    <p:anim calcmode="lin" valueType="num">
                                      <p:cBhvr>
                                        <p:cTn id="87" dur="1000" fill="hold"/>
                                        <p:tgtEl>
                                          <p:spTgt spid="21"/>
                                        </p:tgtEl>
                                        <p:attrNameLst>
                                          <p:attrName>ppt_x</p:attrName>
                                        </p:attrNameLst>
                                      </p:cBhvr>
                                      <p:tavLst>
                                        <p:tav tm="0">
                                          <p:val>
                                            <p:strVal val="#ppt_x"/>
                                          </p:val>
                                        </p:tav>
                                        <p:tav tm="100000">
                                          <p:val>
                                            <p:strVal val="#ppt_x"/>
                                          </p:val>
                                        </p:tav>
                                      </p:tavLst>
                                    </p:anim>
                                    <p:anim calcmode="lin" valueType="num">
                                      <p:cBhvr>
                                        <p:cTn id="8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9">
                                            <p:graphicEl>
                                              <a:dgm id="{AFCBD8CA-F5C5-4CE6-8EE5-9CABD9A35681}"/>
                                            </p:graphicEl>
                                          </p:spTgt>
                                        </p:tgtEl>
                                        <p:attrNameLst>
                                          <p:attrName>style.visibility</p:attrName>
                                        </p:attrNameLst>
                                      </p:cBhvr>
                                      <p:to>
                                        <p:strVal val="visible"/>
                                      </p:to>
                                    </p:set>
                                    <p:animEffect transition="in" filter="fade">
                                      <p:cBhvr>
                                        <p:cTn id="93" dur="1000"/>
                                        <p:tgtEl>
                                          <p:spTgt spid="19">
                                            <p:graphicEl>
                                              <a:dgm id="{AFCBD8CA-F5C5-4CE6-8EE5-9CABD9A35681}"/>
                                            </p:graphicEl>
                                          </p:spTgt>
                                        </p:tgtEl>
                                      </p:cBhvr>
                                    </p:animEffect>
                                    <p:anim calcmode="lin" valueType="num">
                                      <p:cBhvr>
                                        <p:cTn id="94" dur="1000" fill="hold"/>
                                        <p:tgtEl>
                                          <p:spTgt spid="19">
                                            <p:graphicEl>
                                              <a:dgm id="{AFCBD8CA-F5C5-4CE6-8EE5-9CABD9A35681}"/>
                                            </p:graphicEl>
                                          </p:spTgt>
                                        </p:tgtEl>
                                        <p:attrNameLst>
                                          <p:attrName>ppt_x</p:attrName>
                                        </p:attrNameLst>
                                      </p:cBhvr>
                                      <p:tavLst>
                                        <p:tav tm="0">
                                          <p:val>
                                            <p:strVal val="#ppt_x"/>
                                          </p:val>
                                        </p:tav>
                                        <p:tav tm="100000">
                                          <p:val>
                                            <p:strVal val="#ppt_x"/>
                                          </p:val>
                                        </p:tav>
                                      </p:tavLst>
                                    </p:anim>
                                    <p:anim calcmode="lin" valueType="num">
                                      <p:cBhvr>
                                        <p:cTn id="95" dur="1000" fill="hold"/>
                                        <p:tgtEl>
                                          <p:spTgt spid="19">
                                            <p:graphicEl>
                                              <a:dgm id="{AFCBD8CA-F5C5-4CE6-8EE5-9CABD9A35681}"/>
                                            </p:graphicEl>
                                          </p:spTgt>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9">
                                            <p:graphicEl>
                                              <a:dgm id="{097882F8-487B-4903-B23B-DDCE28B26CAA}"/>
                                            </p:graphicEl>
                                          </p:spTgt>
                                        </p:tgtEl>
                                        <p:attrNameLst>
                                          <p:attrName>style.visibility</p:attrName>
                                        </p:attrNameLst>
                                      </p:cBhvr>
                                      <p:to>
                                        <p:strVal val="visible"/>
                                      </p:to>
                                    </p:set>
                                    <p:animEffect transition="in" filter="fade">
                                      <p:cBhvr>
                                        <p:cTn id="98" dur="1000"/>
                                        <p:tgtEl>
                                          <p:spTgt spid="19">
                                            <p:graphicEl>
                                              <a:dgm id="{097882F8-487B-4903-B23B-DDCE28B26CAA}"/>
                                            </p:graphicEl>
                                          </p:spTgt>
                                        </p:tgtEl>
                                      </p:cBhvr>
                                    </p:animEffect>
                                    <p:anim calcmode="lin" valueType="num">
                                      <p:cBhvr>
                                        <p:cTn id="99" dur="1000" fill="hold"/>
                                        <p:tgtEl>
                                          <p:spTgt spid="19">
                                            <p:graphicEl>
                                              <a:dgm id="{097882F8-487B-4903-B23B-DDCE28B26CAA}"/>
                                            </p:graphicEl>
                                          </p:spTgt>
                                        </p:tgtEl>
                                        <p:attrNameLst>
                                          <p:attrName>ppt_x</p:attrName>
                                        </p:attrNameLst>
                                      </p:cBhvr>
                                      <p:tavLst>
                                        <p:tav tm="0">
                                          <p:val>
                                            <p:strVal val="#ppt_x"/>
                                          </p:val>
                                        </p:tav>
                                        <p:tav tm="100000">
                                          <p:val>
                                            <p:strVal val="#ppt_x"/>
                                          </p:val>
                                        </p:tav>
                                      </p:tavLst>
                                    </p:anim>
                                    <p:anim calcmode="lin" valueType="num">
                                      <p:cBhvr>
                                        <p:cTn id="100" dur="1000" fill="hold"/>
                                        <p:tgtEl>
                                          <p:spTgt spid="19">
                                            <p:graphicEl>
                                              <a:dgm id="{097882F8-487B-4903-B23B-DDCE28B26CAA}"/>
                                            </p:graphic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19">
                                            <p:graphicEl>
                                              <a:dgm id="{A75E2C71-EFD3-457C-883C-F906B1B2F95A}"/>
                                            </p:graphicEl>
                                          </p:spTgt>
                                        </p:tgtEl>
                                        <p:attrNameLst>
                                          <p:attrName>style.visibility</p:attrName>
                                        </p:attrNameLst>
                                      </p:cBhvr>
                                      <p:to>
                                        <p:strVal val="visible"/>
                                      </p:to>
                                    </p:set>
                                    <p:animEffect transition="in" filter="fade">
                                      <p:cBhvr>
                                        <p:cTn id="105" dur="1000"/>
                                        <p:tgtEl>
                                          <p:spTgt spid="19">
                                            <p:graphicEl>
                                              <a:dgm id="{A75E2C71-EFD3-457C-883C-F906B1B2F95A}"/>
                                            </p:graphicEl>
                                          </p:spTgt>
                                        </p:tgtEl>
                                      </p:cBhvr>
                                    </p:animEffect>
                                    <p:anim calcmode="lin" valueType="num">
                                      <p:cBhvr>
                                        <p:cTn id="106" dur="1000" fill="hold"/>
                                        <p:tgtEl>
                                          <p:spTgt spid="19">
                                            <p:graphicEl>
                                              <a:dgm id="{A75E2C71-EFD3-457C-883C-F906B1B2F95A}"/>
                                            </p:graphicEl>
                                          </p:spTgt>
                                        </p:tgtEl>
                                        <p:attrNameLst>
                                          <p:attrName>ppt_x</p:attrName>
                                        </p:attrNameLst>
                                      </p:cBhvr>
                                      <p:tavLst>
                                        <p:tav tm="0">
                                          <p:val>
                                            <p:strVal val="#ppt_x"/>
                                          </p:val>
                                        </p:tav>
                                        <p:tav tm="100000">
                                          <p:val>
                                            <p:strVal val="#ppt_x"/>
                                          </p:val>
                                        </p:tav>
                                      </p:tavLst>
                                    </p:anim>
                                    <p:anim calcmode="lin" valueType="num">
                                      <p:cBhvr>
                                        <p:cTn id="107" dur="1000" fill="hold"/>
                                        <p:tgtEl>
                                          <p:spTgt spid="19">
                                            <p:graphicEl>
                                              <a:dgm id="{A75E2C71-EFD3-457C-883C-F906B1B2F95A}"/>
                                            </p:graphic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9">
                                            <p:graphicEl>
                                              <a:dgm id="{4F5A67BA-5F8C-4C84-8854-72EB27AB05D8}"/>
                                            </p:graphicEl>
                                          </p:spTgt>
                                        </p:tgtEl>
                                        <p:attrNameLst>
                                          <p:attrName>style.visibility</p:attrName>
                                        </p:attrNameLst>
                                      </p:cBhvr>
                                      <p:to>
                                        <p:strVal val="visible"/>
                                      </p:to>
                                    </p:set>
                                    <p:animEffect transition="in" filter="fade">
                                      <p:cBhvr>
                                        <p:cTn id="110" dur="1000"/>
                                        <p:tgtEl>
                                          <p:spTgt spid="19">
                                            <p:graphicEl>
                                              <a:dgm id="{4F5A67BA-5F8C-4C84-8854-72EB27AB05D8}"/>
                                            </p:graphicEl>
                                          </p:spTgt>
                                        </p:tgtEl>
                                      </p:cBhvr>
                                    </p:animEffect>
                                    <p:anim calcmode="lin" valueType="num">
                                      <p:cBhvr>
                                        <p:cTn id="111" dur="1000" fill="hold"/>
                                        <p:tgtEl>
                                          <p:spTgt spid="19">
                                            <p:graphicEl>
                                              <a:dgm id="{4F5A67BA-5F8C-4C84-8854-72EB27AB05D8}"/>
                                            </p:graphicEl>
                                          </p:spTgt>
                                        </p:tgtEl>
                                        <p:attrNameLst>
                                          <p:attrName>ppt_x</p:attrName>
                                        </p:attrNameLst>
                                      </p:cBhvr>
                                      <p:tavLst>
                                        <p:tav tm="0">
                                          <p:val>
                                            <p:strVal val="#ppt_x"/>
                                          </p:val>
                                        </p:tav>
                                        <p:tav tm="100000">
                                          <p:val>
                                            <p:strVal val="#ppt_x"/>
                                          </p:val>
                                        </p:tav>
                                      </p:tavLst>
                                    </p:anim>
                                    <p:anim calcmode="lin" valueType="num">
                                      <p:cBhvr>
                                        <p:cTn id="112" dur="1000" fill="hold"/>
                                        <p:tgtEl>
                                          <p:spTgt spid="19">
                                            <p:graphicEl>
                                              <a:dgm id="{4F5A67BA-5F8C-4C84-8854-72EB27AB05D8}"/>
                                            </p:graphicEl>
                                          </p:spTgt>
                                        </p:tgtEl>
                                        <p:attrNameLst>
                                          <p:attrName>ppt_y</p:attrName>
                                        </p:attrNameLst>
                                      </p:cBhvr>
                                      <p:tavLst>
                                        <p:tav tm="0">
                                          <p:val>
                                            <p:strVal val="#ppt_y+.1"/>
                                          </p:val>
                                        </p:tav>
                                        <p:tav tm="100000">
                                          <p:val>
                                            <p:strVal val="#ppt_y"/>
                                          </p:val>
                                        </p:tav>
                                      </p:tavLst>
                                    </p:anim>
                                  </p:childTnLst>
                                </p:cTn>
                              </p:par>
                            </p:childTnLst>
                          </p:cTn>
                        </p:par>
                        <p:par>
                          <p:cTn id="113" fill="hold">
                            <p:stCondLst>
                              <p:cond delay="1000"/>
                            </p:stCondLst>
                            <p:childTnLst>
                              <p:par>
                                <p:cTn id="114" presetID="22" presetClass="entr" presetSubtype="4" fill="hold" grpId="0" nodeType="afterEffect">
                                  <p:stCondLst>
                                    <p:cond delay="0"/>
                                  </p:stCondLst>
                                  <p:childTnLst>
                                    <p:set>
                                      <p:cBhvr>
                                        <p:cTn id="115" dur="1" fill="hold">
                                          <p:stCondLst>
                                            <p:cond delay="0"/>
                                          </p:stCondLst>
                                        </p:cTn>
                                        <p:tgtEl>
                                          <p:spTgt spid="11"/>
                                        </p:tgtEl>
                                        <p:attrNameLst>
                                          <p:attrName>style.visibility</p:attrName>
                                        </p:attrNameLst>
                                      </p:cBhvr>
                                      <p:to>
                                        <p:strVal val="visible"/>
                                      </p:to>
                                    </p:set>
                                    <p:animEffect transition="in" filter="wipe(down)">
                                      <p:cBhvr>
                                        <p:cTn id="1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Graphic spid="17" grpId="0">
        <p:bldSub>
          <a:bldDgm bld="one"/>
        </p:bldSub>
      </p:bldGraphic>
      <p:bldGraphic spid="19" grpId="0">
        <p:bldSub>
          <a:bldDgm bld="one"/>
        </p:bldSub>
      </p:bldGraphic>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upo 41"/>
          <p:cNvGrpSpPr/>
          <p:nvPr/>
        </p:nvGrpSpPr>
        <p:grpSpPr>
          <a:xfrm>
            <a:off x="1246935" y="6085233"/>
            <a:ext cx="4033880" cy="338554"/>
            <a:chOff x="829080" y="2798560"/>
            <a:chExt cx="4033880" cy="338554"/>
          </a:xfrm>
        </p:grpSpPr>
        <p:pic>
          <p:nvPicPr>
            <p:cNvPr id="3074" name="Picture 2" descr="http://www.comunicamente.it/sas/wp-content/uploads/2013/02/asterisco-logo-CM-sa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9080" y="2871129"/>
              <a:ext cx="193417" cy="193417"/>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p:cNvSpPr txBox="1"/>
            <p:nvPr/>
          </p:nvSpPr>
          <p:spPr>
            <a:xfrm>
              <a:off x="1064035" y="2798560"/>
              <a:ext cx="3798925" cy="338554"/>
            </a:xfrm>
            <a:prstGeom prst="rect">
              <a:avLst/>
            </a:prstGeom>
            <a:noFill/>
          </p:spPr>
          <p:txBody>
            <a:bodyPr wrap="none" rtlCol="0">
              <a:spAutoFit/>
            </a:bodyPr>
            <a:lstStyle/>
            <a:p>
              <a:r>
                <a:rPr lang="es-ES" sz="1600" b="1" dirty="0">
                  <a:solidFill>
                    <a:srgbClr val="0154A0"/>
                  </a:solidFill>
                  <a:latin typeface="Arial" panose="020B0604020202020204" pitchFamily="34" charset="0"/>
                  <a:cs typeface="Arial" panose="020B0604020202020204" pitchFamily="34" charset="0"/>
                </a:rPr>
                <a:t>1. Datos del Usuario/ Titular o RR.LL.</a:t>
              </a:r>
            </a:p>
          </p:txBody>
        </p:sp>
      </p:grpSp>
      <p:grpSp>
        <p:nvGrpSpPr>
          <p:cNvPr id="43" name="Grupo 42"/>
          <p:cNvGrpSpPr/>
          <p:nvPr/>
        </p:nvGrpSpPr>
        <p:grpSpPr>
          <a:xfrm>
            <a:off x="6360273" y="6085233"/>
            <a:ext cx="4218738" cy="338554"/>
            <a:chOff x="829080" y="3192713"/>
            <a:chExt cx="4218738" cy="338554"/>
          </a:xfrm>
        </p:grpSpPr>
        <p:pic>
          <p:nvPicPr>
            <p:cNvPr id="30" name="Picture 2" descr="http://www.comunicamente.it/sas/wp-content/uploads/2013/02/asterisco-logo-CM-sa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9080" y="3267215"/>
              <a:ext cx="193417" cy="193417"/>
            </a:xfrm>
            <a:prstGeom prst="rect">
              <a:avLst/>
            </a:prstGeom>
            <a:noFill/>
            <a:extLst>
              <a:ext uri="{909E8E84-426E-40DD-AFC4-6F175D3DCCD1}">
                <a14:hiddenFill xmlns:a14="http://schemas.microsoft.com/office/drawing/2010/main">
                  <a:solidFill>
                    <a:srgbClr val="FFFFFF"/>
                  </a:solidFill>
                </a14:hiddenFill>
              </a:ext>
            </a:extLst>
          </p:spPr>
        </p:pic>
        <p:sp>
          <p:nvSpPr>
            <p:cNvPr id="31" name="CuadroTexto 30"/>
            <p:cNvSpPr txBox="1"/>
            <p:nvPr/>
          </p:nvSpPr>
          <p:spPr>
            <a:xfrm>
              <a:off x="1064035" y="3192713"/>
              <a:ext cx="3983783" cy="338554"/>
            </a:xfrm>
            <a:prstGeom prst="rect">
              <a:avLst/>
            </a:prstGeom>
            <a:noFill/>
          </p:spPr>
          <p:txBody>
            <a:bodyPr wrap="none" rtlCol="0">
              <a:spAutoFit/>
            </a:bodyPr>
            <a:lstStyle/>
            <a:p>
              <a:r>
                <a:rPr lang="es-ES" sz="1600" b="1" dirty="0">
                  <a:solidFill>
                    <a:srgbClr val="0154A0"/>
                  </a:solidFill>
                  <a:latin typeface="Arial" panose="020B0604020202020204" pitchFamily="34" charset="0"/>
                  <a:cs typeface="Arial" panose="020B0604020202020204" pitchFamily="34" charset="0"/>
                </a:rPr>
                <a:t>2. Descripción del producto o Servicio.</a:t>
              </a:r>
            </a:p>
          </p:txBody>
        </p:sp>
      </p:grpSp>
      <p:grpSp>
        <p:nvGrpSpPr>
          <p:cNvPr id="3" name="Grupo 2"/>
          <p:cNvGrpSpPr/>
          <p:nvPr/>
        </p:nvGrpSpPr>
        <p:grpSpPr>
          <a:xfrm>
            <a:off x="3305587" y="1384381"/>
            <a:ext cx="8552098" cy="4292359"/>
            <a:chOff x="3305587" y="1384381"/>
            <a:chExt cx="8552098" cy="4292359"/>
          </a:xfrm>
        </p:grpSpPr>
        <p:sp>
          <p:nvSpPr>
            <p:cNvPr id="7" name="Right Brace 8"/>
            <p:cNvSpPr/>
            <p:nvPr/>
          </p:nvSpPr>
          <p:spPr>
            <a:xfrm>
              <a:off x="11300958" y="4709651"/>
              <a:ext cx="139589" cy="835651"/>
            </a:xfrm>
            <a:prstGeom prst="rightBrace">
              <a:avLst/>
            </a:prstGeom>
            <a:ln w="28575">
              <a:solidFill>
                <a:srgbClr val="FF670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200">
                <a:solidFill>
                  <a:srgbClr val="FF6702"/>
                </a:solidFill>
                <a:latin typeface="Arial" pitchFamily="34" charset="0"/>
                <a:cs typeface="Arial" pitchFamily="34" charset="0"/>
              </a:endParaRPr>
            </a:p>
          </p:txBody>
        </p:sp>
        <p:sp>
          <p:nvSpPr>
            <p:cNvPr id="23" name="CuadroTexto 22"/>
            <p:cNvSpPr txBox="1"/>
            <p:nvPr/>
          </p:nvSpPr>
          <p:spPr>
            <a:xfrm>
              <a:off x="3305587" y="3692915"/>
              <a:ext cx="312906" cy="629878"/>
            </a:xfrm>
            <a:prstGeom prst="rect">
              <a:avLst/>
            </a:prstGeom>
            <a:noFill/>
          </p:spPr>
          <p:txBody>
            <a:bodyPr wrap="none" rtlCol="0">
              <a:spAutoFit/>
            </a:bodyPr>
            <a:lstStyle/>
            <a:p>
              <a:r>
                <a:rPr lang="es-ES" b="1" dirty="0">
                  <a:solidFill>
                    <a:srgbClr val="0154A0"/>
                  </a:solidFill>
                  <a:latin typeface="Arial" panose="020B0604020202020204" pitchFamily="34" charset="0"/>
                  <a:cs typeface="Arial" panose="020B0604020202020204" pitchFamily="34" charset="0"/>
                </a:rPr>
                <a:t>1</a:t>
              </a:r>
            </a:p>
          </p:txBody>
        </p:sp>
        <p:sp>
          <p:nvSpPr>
            <p:cNvPr id="9" name="Left Brace 11"/>
            <p:cNvSpPr/>
            <p:nvPr/>
          </p:nvSpPr>
          <p:spPr>
            <a:xfrm>
              <a:off x="3700085" y="3226845"/>
              <a:ext cx="246687" cy="1331301"/>
            </a:xfrm>
            <a:prstGeom prst="leftBrace">
              <a:avLst/>
            </a:prstGeom>
            <a:ln w="28575">
              <a:solidFill>
                <a:srgbClr val="FF670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200">
                <a:solidFill>
                  <a:srgbClr val="FF6702"/>
                </a:solidFill>
                <a:latin typeface="Arial" pitchFamily="34" charset="0"/>
                <a:cs typeface="Arial" pitchFamily="34" charset="0"/>
              </a:endParaRPr>
            </a:p>
          </p:txBody>
        </p:sp>
        <p:sp>
          <p:nvSpPr>
            <p:cNvPr id="24" name="CuadroTexto 23"/>
            <p:cNvSpPr txBox="1"/>
            <p:nvPr/>
          </p:nvSpPr>
          <p:spPr>
            <a:xfrm>
              <a:off x="11544779" y="4935200"/>
              <a:ext cx="312906" cy="610102"/>
            </a:xfrm>
            <a:prstGeom prst="rect">
              <a:avLst/>
            </a:prstGeom>
            <a:noFill/>
          </p:spPr>
          <p:txBody>
            <a:bodyPr wrap="none" rtlCol="0">
              <a:spAutoFit/>
            </a:bodyPr>
            <a:lstStyle/>
            <a:p>
              <a:r>
                <a:rPr lang="es-ES" b="1" dirty="0">
                  <a:solidFill>
                    <a:srgbClr val="0154A0"/>
                  </a:solidFill>
                  <a:latin typeface="Arial" panose="020B0604020202020204" pitchFamily="34" charset="0"/>
                  <a:cs typeface="Arial" panose="020B0604020202020204" pitchFamily="34" charset="0"/>
                </a:rPr>
                <a:t>2</a:t>
              </a:r>
            </a:p>
          </p:txBody>
        </p:sp>
        <p:pic>
          <p:nvPicPr>
            <p:cNvPr id="48" name="Imagen 47"/>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028174" y="1384381"/>
              <a:ext cx="7191382" cy="4231090"/>
            </a:xfrm>
            <a:prstGeom prst="roundRect">
              <a:avLst>
                <a:gd name="adj" fmla="val 2490"/>
              </a:avLst>
            </a:prstGeom>
            <a:ln>
              <a:solidFill>
                <a:srgbClr val="0154A0"/>
              </a:solidFill>
            </a:ln>
          </p:spPr>
        </p:pic>
        <p:sp>
          <p:nvSpPr>
            <p:cNvPr id="2" name="CuadroTexto 1"/>
            <p:cNvSpPr txBox="1"/>
            <p:nvPr/>
          </p:nvSpPr>
          <p:spPr>
            <a:xfrm>
              <a:off x="4948421" y="3429737"/>
              <a:ext cx="5218095" cy="338554"/>
            </a:xfrm>
            <a:prstGeom prst="rect">
              <a:avLst/>
            </a:prstGeom>
            <a:noFill/>
          </p:spPr>
          <p:txBody>
            <a:bodyPr wrap="none" rtlCol="0">
              <a:spAutoFit/>
            </a:bodyPr>
            <a:lstStyle/>
            <a:p>
              <a:r>
                <a:rPr lang="es-PE" sz="1600" i="1" dirty="0" err="1">
                  <a:latin typeface="Segoe Script" panose="020B0504020000000003" pitchFamily="34" charset="0"/>
                </a:rPr>
                <a:t>Antoñico</a:t>
              </a:r>
              <a:r>
                <a:rPr lang="es-PE" sz="1600" i="1" dirty="0">
                  <a:latin typeface="Segoe Script" panose="020B0504020000000003" pitchFamily="34" charset="0"/>
                </a:rPr>
                <a:t> Charles de la Torre Castilla visado</a:t>
              </a:r>
            </a:p>
          </p:txBody>
        </p:sp>
        <p:sp>
          <p:nvSpPr>
            <p:cNvPr id="49" name="CuadroTexto 48"/>
            <p:cNvSpPr txBox="1"/>
            <p:nvPr/>
          </p:nvSpPr>
          <p:spPr>
            <a:xfrm>
              <a:off x="4948421" y="3701423"/>
              <a:ext cx="6017994" cy="307777"/>
            </a:xfrm>
            <a:prstGeom prst="rect">
              <a:avLst/>
            </a:prstGeom>
            <a:noFill/>
          </p:spPr>
          <p:txBody>
            <a:bodyPr wrap="none" rtlCol="0">
              <a:spAutoFit/>
            </a:bodyPr>
            <a:lstStyle/>
            <a:p>
              <a:r>
                <a:rPr lang="es-PE" sz="1400" i="1" dirty="0">
                  <a:latin typeface="Segoe Script" panose="020B0504020000000003" pitchFamily="34" charset="0"/>
                </a:rPr>
                <a:t>MZ P1 Lote 30 – Los Pilares Aduaneros – Callao – Callao </a:t>
              </a:r>
            </a:p>
          </p:txBody>
        </p:sp>
        <p:sp>
          <p:nvSpPr>
            <p:cNvPr id="50" name="CuadroTexto 49"/>
            <p:cNvSpPr txBox="1"/>
            <p:nvPr/>
          </p:nvSpPr>
          <p:spPr>
            <a:xfrm>
              <a:off x="4791399" y="3974821"/>
              <a:ext cx="1390124" cy="338554"/>
            </a:xfrm>
            <a:prstGeom prst="rect">
              <a:avLst/>
            </a:prstGeom>
            <a:noFill/>
          </p:spPr>
          <p:txBody>
            <a:bodyPr wrap="none" rtlCol="0">
              <a:spAutoFit/>
            </a:bodyPr>
            <a:lstStyle/>
            <a:p>
              <a:r>
                <a:rPr lang="es-PE" sz="1600" i="1" dirty="0">
                  <a:latin typeface="Segoe Script" panose="020B0504020000000003" pitchFamily="34" charset="0"/>
                </a:rPr>
                <a:t>17845925</a:t>
              </a:r>
            </a:p>
          </p:txBody>
        </p:sp>
        <p:sp>
          <p:nvSpPr>
            <p:cNvPr id="51" name="CuadroTexto 50"/>
            <p:cNvSpPr txBox="1"/>
            <p:nvPr/>
          </p:nvSpPr>
          <p:spPr>
            <a:xfrm>
              <a:off x="7532424" y="3991933"/>
              <a:ext cx="3443571" cy="276999"/>
            </a:xfrm>
            <a:prstGeom prst="rect">
              <a:avLst/>
            </a:prstGeom>
            <a:noFill/>
          </p:spPr>
          <p:txBody>
            <a:bodyPr wrap="none" rtlCol="0">
              <a:spAutoFit/>
            </a:bodyPr>
            <a:lstStyle/>
            <a:p>
              <a:r>
                <a:rPr lang="es-PE" sz="1200" b="1" i="1" dirty="0">
                  <a:latin typeface="Segoe Script" panose="020B0504020000000003" pitchFamily="34" charset="0"/>
                </a:rPr>
                <a:t>956386276</a:t>
              </a:r>
              <a:r>
                <a:rPr lang="es-PE" sz="1100" b="1" i="1" dirty="0">
                  <a:latin typeface="Segoe Script" panose="020B0504020000000003" pitchFamily="34" charset="0"/>
                </a:rPr>
                <a:t>  Elvisaparabrisa@Gmail.com</a:t>
              </a:r>
            </a:p>
          </p:txBody>
        </p:sp>
        <p:sp>
          <p:nvSpPr>
            <p:cNvPr id="52" name="CuadroTexto 51"/>
            <p:cNvSpPr txBox="1"/>
            <p:nvPr/>
          </p:nvSpPr>
          <p:spPr>
            <a:xfrm>
              <a:off x="6738994" y="5061382"/>
              <a:ext cx="2569934" cy="338554"/>
            </a:xfrm>
            <a:prstGeom prst="rect">
              <a:avLst/>
            </a:prstGeom>
            <a:noFill/>
          </p:spPr>
          <p:txBody>
            <a:bodyPr wrap="none" rtlCol="0">
              <a:spAutoFit/>
            </a:bodyPr>
            <a:lstStyle/>
            <a:p>
              <a:r>
                <a:rPr lang="es-PE" sz="1600" i="1" dirty="0">
                  <a:latin typeface="Segoe Script" panose="020B0504020000000003" pitchFamily="34" charset="0"/>
                </a:rPr>
                <a:t>Equipo mal reparado</a:t>
              </a:r>
            </a:p>
          </p:txBody>
        </p:sp>
        <p:sp>
          <p:nvSpPr>
            <p:cNvPr id="20" name="CuadroTexto 19"/>
            <p:cNvSpPr txBox="1"/>
            <p:nvPr/>
          </p:nvSpPr>
          <p:spPr>
            <a:xfrm>
              <a:off x="5231038" y="4829438"/>
              <a:ext cx="332142" cy="338554"/>
            </a:xfrm>
            <a:prstGeom prst="rect">
              <a:avLst/>
            </a:prstGeom>
            <a:noFill/>
          </p:spPr>
          <p:txBody>
            <a:bodyPr wrap="none" rtlCol="0">
              <a:spAutoFit/>
            </a:bodyPr>
            <a:lstStyle/>
            <a:p>
              <a:r>
                <a:rPr lang="es-PE" sz="1600" i="1" dirty="0">
                  <a:latin typeface="Segoe Script" panose="020B0504020000000003" pitchFamily="34" charset="0"/>
                </a:rPr>
                <a:t>X</a:t>
              </a:r>
            </a:p>
          </p:txBody>
        </p:sp>
        <p:sp>
          <p:nvSpPr>
            <p:cNvPr id="21" name="CuadroTexto 20"/>
            <p:cNvSpPr txBox="1"/>
            <p:nvPr/>
          </p:nvSpPr>
          <p:spPr>
            <a:xfrm>
              <a:off x="5208493" y="2491593"/>
              <a:ext cx="1962397" cy="338554"/>
            </a:xfrm>
            <a:prstGeom prst="rect">
              <a:avLst/>
            </a:prstGeom>
            <a:noFill/>
          </p:spPr>
          <p:txBody>
            <a:bodyPr wrap="none" rtlCol="0">
              <a:spAutoFit/>
            </a:bodyPr>
            <a:lstStyle/>
            <a:p>
              <a:r>
                <a:rPr lang="es-PE" sz="1600" i="1" dirty="0">
                  <a:latin typeface="Segoe Script" panose="020B0504020000000003" pitchFamily="34" charset="0"/>
                </a:rPr>
                <a:t>03   01    2016</a:t>
              </a:r>
            </a:p>
          </p:txBody>
        </p:sp>
        <p:sp>
          <p:nvSpPr>
            <p:cNvPr id="22" name="CuadroTexto 21"/>
            <p:cNvSpPr txBox="1"/>
            <p:nvPr/>
          </p:nvSpPr>
          <p:spPr>
            <a:xfrm>
              <a:off x="8655278" y="2473812"/>
              <a:ext cx="1390124" cy="338554"/>
            </a:xfrm>
            <a:prstGeom prst="rect">
              <a:avLst/>
            </a:prstGeom>
            <a:noFill/>
          </p:spPr>
          <p:txBody>
            <a:bodyPr wrap="none" rtlCol="0">
              <a:spAutoFit/>
            </a:bodyPr>
            <a:lstStyle/>
            <a:p>
              <a:r>
                <a:rPr lang="es-PE" sz="1600" i="1" dirty="0">
                  <a:latin typeface="Segoe Script" panose="020B0504020000000003" pitchFamily="34" charset="0"/>
                </a:rPr>
                <a:t>17845925</a:t>
              </a:r>
            </a:p>
          </p:txBody>
        </p:sp>
        <p:sp>
          <p:nvSpPr>
            <p:cNvPr id="25" name="CuadroTexto 24"/>
            <p:cNvSpPr txBox="1"/>
            <p:nvPr/>
          </p:nvSpPr>
          <p:spPr>
            <a:xfrm>
              <a:off x="10615998" y="5338186"/>
              <a:ext cx="332142" cy="338554"/>
            </a:xfrm>
            <a:prstGeom prst="rect">
              <a:avLst/>
            </a:prstGeom>
            <a:noFill/>
          </p:spPr>
          <p:txBody>
            <a:bodyPr wrap="none" rtlCol="0">
              <a:spAutoFit/>
            </a:bodyPr>
            <a:lstStyle/>
            <a:p>
              <a:r>
                <a:rPr lang="es-PE" sz="1600" i="1" dirty="0">
                  <a:latin typeface="Segoe Script" panose="020B0504020000000003" pitchFamily="34" charset="0"/>
                </a:rPr>
                <a:t>1</a:t>
              </a:r>
            </a:p>
          </p:txBody>
        </p:sp>
        <p:sp>
          <p:nvSpPr>
            <p:cNvPr id="26" name="CuadroTexto 25"/>
            <p:cNvSpPr txBox="1"/>
            <p:nvPr/>
          </p:nvSpPr>
          <p:spPr>
            <a:xfrm>
              <a:off x="8956440" y="2210072"/>
              <a:ext cx="1197764" cy="338554"/>
            </a:xfrm>
            <a:prstGeom prst="rect">
              <a:avLst/>
            </a:prstGeom>
            <a:noFill/>
          </p:spPr>
          <p:txBody>
            <a:bodyPr wrap="none" rtlCol="0">
              <a:spAutoFit/>
            </a:bodyPr>
            <a:lstStyle/>
            <a:p>
              <a:r>
                <a:rPr lang="es-PE" sz="1600" dirty="0">
                  <a:latin typeface="Bookman Old Style" panose="02050604050505020204" pitchFamily="18" charset="0"/>
                </a:rPr>
                <a:t>00004572</a:t>
              </a:r>
            </a:p>
          </p:txBody>
        </p:sp>
      </p:grpSp>
      <p:pic>
        <p:nvPicPr>
          <p:cNvPr id="4" name="Imagen 3"/>
          <p:cNvPicPr>
            <a:picLocks noChangeAspect="1"/>
          </p:cNvPicPr>
          <p:nvPr/>
        </p:nvPicPr>
        <p:blipFill>
          <a:blip r:embed="rId4" cstate="email">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tretch>
            <a:fillRect/>
          </a:stretch>
        </p:blipFill>
        <p:spPr>
          <a:xfrm>
            <a:off x="869261" y="1675845"/>
            <a:ext cx="2357815" cy="4051155"/>
          </a:xfrm>
          <a:prstGeom prst="rect">
            <a:avLst/>
          </a:prstGeom>
        </p:spPr>
      </p:pic>
      <p:sp>
        <p:nvSpPr>
          <p:cNvPr id="6" name="Título 5"/>
          <p:cNvSpPr>
            <a:spLocks noGrp="1"/>
          </p:cNvSpPr>
          <p:nvPr>
            <p:ph type="title"/>
          </p:nvPr>
        </p:nvSpPr>
        <p:spPr/>
        <p:txBody>
          <a:bodyPr/>
          <a:lstStyle/>
          <a:p>
            <a:r>
              <a:rPr lang="es-PE" dirty="0"/>
              <a:t>Formato físico_</a:t>
            </a:r>
          </a:p>
        </p:txBody>
      </p:sp>
      <p:sp>
        <p:nvSpPr>
          <p:cNvPr id="5" name="Marcador de número de diapositiva 4"/>
          <p:cNvSpPr>
            <a:spLocks noGrp="1"/>
          </p:cNvSpPr>
          <p:nvPr>
            <p:ph type="sldNum" sz="quarter" idx="12"/>
          </p:nvPr>
        </p:nvSpPr>
        <p:spPr/>
        <p:txBody>
          <a:bodyPr/>
          <a:lstStyle/>
          <a:p>
            <a:r>
              <a:rPr lang="es-PE" dirty="0"/>
              <a:t>0</a:t>
            </a:r>
            <a:fld id="{311D10DB-C6DC-4D1D-AB01-35490902C070}" type="slidenum">
              <a:rPr lang="es-PE" smtClean="0"/>
              <a:t>9</a:t>
            </a:fld>
            <a:endParaRPr lang="es-PE" dirty="0"/>
          </a:p>
        </p:txBody>
      </p:sp>
    </p:spTree>
    <p:extLst>
      <p:ext uri="{BB962C8B-B14F-4D97-AF65-F5344CB8AC3E}">
        <p14:creationId xmlns:p14="http://schemas.microsoft.com/office/powerpoint/2010/main" val="18169855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ff8544bbd2d82dd471046896a2f144fba2e4e"/>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Diapositiva 1&quot;/&gt;&lt;property id=&quot;20307&quot; value=&quot;256&quot;/&gt;&lt;/object&gt;&lt;object type=&quot;3&quot; unique_id=&quot;10004&quot;&gt;&lt;property id=&quot;20148&quot; value=&quot;5&quot;/&gt;&lt;property id=&quot;20300&quot; value=&quot;Diapositiva 2&quot;/&gt;&lt;property id=&quot;20307&quot; value=&quot;262&quot;/&gt;&lt;/object&gt;&lt;object type=&quot;3&quot; unique_id=&quot;10005&quot;&gt;&lt;property id=&quot;20148&quot; value=&quot;5&quot;/&gt;&lt;property id=&quot;20300&quot; value=&quot;Diapositiva 3&quot;/&gt;&lt;property id=&quot;20307&quot; value=&quot;257&quot;/&gt;&lt;/object&gt;&lt;object type=&quot;3&quot; unique_id=&quot;10006&quot;&gt;&lt;property id=&quot;20148&quot; value=&quot;5&quot;/&gt;&lt;property id=&quot;20300&quot; value=&quot;Diapositiva 4&quot;/&gt;&lt;property id=&quot;20307&quot; value=&quot;260&quot;/&gt;&lt;/object&gt;&lt;object type=&quot;3&quot; unique_id=&quot;10007&quot;&gt;&lt;property id=&quot;20148&quot; value=&quot;5&quot;/&gt;&lt;property id=&quot;20300&quot; value=&quot;Diapositiva 5&quot;/&gt;&lt;property id=&quot;20307&quot; value=&quot;258&quot;/&gt;&lt;/object&gt;&lt;object type=&quot;3&quot; unique_id=&quot;10008&quot;&gt;&lt;property id=&quot;20148&quot; value=&quot;5&quot;/&gt;&lt;property id=&quot;20300&quot; value=&quot;Diapositiva 6&quot;/&gt;&lt;property id=&quot;20307&quot; value=&quot;263&quot;/&gt;&lt;/object&gt;&lt;object type=&quot;3&quot; unique_id=&quot;10009&quot;&gt;&lt;property id=&quot;20148&quot; value=&quot;5&quot;/&gt;&lt;property id=&quot;20300&quot; value=&quot;Diapositiva 7&quot;/&gt;&lt;property id=&quot;20307&quot; value=&quot;261&quot;/&gt;&lt;/object&gt;&lt;object type=&quot;3&quot; unique_id=&quot;10010&quot;&gt;&lt;property id=&quot;20148&quot; value=&quot;5&quot;/&gt;&lt;property id=&quot;20300&quot; value=&quot;Diapositiva 8&quot;/&gt;&lt;property id=&quot;20307&quot; value=&quot;282&quot;/&gt;&lt;/object&gt;&lt;object type=&quot;3&quot; unique_id=&quot;10011&quot;&gt;&lt;property id=&quot;20148&quot; value=&quot;5&quot;/&gt;&lt;property id=&quot;20300&quot; value=&quot;Diapositiva 9&quot;/&gt;&lt;property id=&quot;20307&quot; value=&quot;259&quot;/&gt;&lt;/object&gt;&lt;object type=&quot;3&quot; unique_id=&quot;10012&quot;&gt;&lt;property id=&quot;20148&quot; value=&quot;5&quot;/&gt;&lt;property id=&quot;20300&quot; value=&quot;Diapositiva 10&quot;/&gt;&lt;property id=&quot;20307&quot; value=&quot;275&quot;/&gt;&lt;/object&gt;&lt;object type=&quot;3&quot; unique_id=&quot;10013&quot;&gt;&lt;property id=&quot;20148&quot; value=&quot;5&quot;/&gt;&lt;property id=&quot;20300&quot; value=&quot;Diapositiva 11&quot;/&gt;&lt;property id=&quot;20307&quot; value=&quot;281&quot;/&gt;&lt;/object&gt;&lt;object type=&quot;3&quot; unique_id=&quot;10014&quot;&gt;&lt;property id=&quot;20148&quot; value=&quot;5&quot;/&gt;&lt;property id=&quot;20300&quot; value=&quot;Diapositiva 12&quot;/&gt;&lt;property id=&quot;20307&quot; value=&quot;283&quot;/&gt;&lt;/object&gt;&lt;object type=&quot;3&quot; unique_id=&quot;10016&quot;&gt;&lt;property id=&quot;20148&quot; value=&quot;5&quot;/&gt;&lt;property id=&quot;20300&quot; value=&quot;Diapositiva 13&quot;/&gt;&lt;property id=&quot;20307&quot; value=&quot;287&quot;/&gt;&lt;/object&gt;&lt;object type=&quot;3&quot; unique_id=&quot;10017&quot;&gt;&lt;property id=&quot;20148&quot; value=&quot;5&quot;/&gt;&lt;property id=&quot;20300&quot; value=&quot;Diapositiva 20&quot;/&gt;&lt;property id=&quot;20307&quot; value=&quot;284&quot;/&gt;&lt;/object&gt;&lt;object type=&quot;3&quot; unique_id=&quot;10018&quot;&gt;&lt;property id=&quot;20148&quot; value=&quot;5&quot;/&gt;&lt;property id=&quot;20300&quot; value=&quot;Diapositiva 21&quot;/&gt;&lt;property id=&quot;20307&quot; value=&quot;264&quot;/&gt;&lt;/object&gt;&lt;object type=&quot;3&quot; unique_id=&quot;10019&quot;&gt;&lt;property id=&quot;20148&quot; value=&quot;5&quot;/&gt;&lt;property id=&quot;20300&quot; value=&quot;Diapositiva 22&quot;/&gt;&lt;property id=&quot;20307&quot; value=&quot;267&quot;/&gt;&lt;/object&gt;&lt;object type=&quot;3&quot; unique_id=&quot;10020&quot;&gt;&lt;property id=&quot;20148&quot; value=&quot;5&quot;/&gt;&lt;property id=&quot;20300&quot; value=&quot;Diapositiva 23&quot;/&gt;&lt;property id=&quot;20307&quot; value=&quot;269&quot;/&gt;&lt;/object&gt;&lt;object type=&quot;3&quot; unique_id=&quot;10181&quot;&gt;&lt;property id=&quot;20148&quot; value=&quot;5&quot;/&gt;&lt;property id=&quot;20300&quot; value=&quot;Diapositiva 14&quot;/&gt;&lt;property id=&quot;20307&quot; value=&quot;289&quot;/&gt;&lt;/object&gt;&lt;object type=&quot;3&quot; unique_id=&quot;10182&quot;&gt;&lt;property id=&quot;20148&quot; value=&quot;5&quot;/&gt;&lt;property id=&quot;20300&quot; value=&quot;Diapositiva 19&quot;/&gt;&lt;property id=&quot;20307&quot; value=&quot;288&quot;/&gt;&lt;/object&gt;&lt;object type=&quot;3&quot; unique_id=&quot;10381&quot;&gt;&lt;property id=&quot;20148&quot; value=&quot;5&quot;/&gt;&lt;property id=&quot;20300&quot; value=&quot;Diapositiva 18&quot;/&gt;&lt;property id=&quot;20307&quot; value=&quot;290&quot;/&gt;&lt;/object&gt;&lt;object type=&quot;3&quot; unique_id=&quot;10543&quot;&gt;&lt;property id=&quot;20148&quot; value=&quot;5&quot;/&gt;&lt;property id=&quot;20300&quot; value=&quot;Diapositiva 15&quot;/&gt;&lt;property id=&quot;20307&quot; value=&quot;291&quot;/&gt;&lt;/object&gt;&lt;object type=&quot;3&quot; unique_id=&quot;11124&quot;&gt;&lt;property id=&quot;20148&quot; value=&quot;5&quot;/&gt;&lt;property id=&quot;20300&quot; value=&quot;Diapositiva 16&quot;/&gt;&lt;property id=&quot;20307&quot; value=&quot;292&quot;/&gt;&lt;/object&gt;&lt;object type=&quot;3&quot; unique_id=&quot;11221&quot;&gt;&lt;property id=&quot;20148&quot; value=&quot;5&quot;/&gt;&lt;property id=&quot;20300&quot; value=&quot;Diapositiva 17&quot;/&gt;&lt;property id=&quot;20307&quot; value=&quot;293&quot;/&gt;&lt;/object&gt;&lt;/object&gt;&lt;object type=&quot;8&quot; unique_id=&quot;10040&quot;&gt;&lt;/object&gt;&lt;/object&gt;&lt;/database&gt;"/>
  <p:tag name="SECTOMILLISECCONVERTED" val="1"/>
</p:tagLst>
</file>

<file path=ppt/theme/theme1.xml><?xml version="1.0" encoding="utf-8"?>
<a:theme xmlns:a="http://schemas.openxmlformats.org/drawingml/2006/main" name="Plantilla_Increxa-FoCo_FEB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Increxa-FoCo_FEB2017" id="{538C0888-A80E-4008-A4DA-1B67E15DB8D1}" vid="{B0736EF6-76D4-4499-AFF0-66AEF8D3E09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Plantilla_Increxa-FoCo_FEB2017</Template>
  <TotalTime>3433</TotalTime>
  <Words>2288</Words>
  <Application>Microsoft Office PowerPoint</Application>
  <PresentationFormat>Panorámica</PresentationFormat>
  <Paragraphs>267</Paragraphs>
  <Slides>32</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32</vt:i4>
      </vt:variant>
    </vt:vector>
  </HeadingPairs>
  <TitlesOfParts>
    <vt:vector size="41" baseType="lpstr">
      <vt:lpstr>Arial</vt:lpstr>
      <vt:lpstr>Bookman Old Style</vt:lpstr>
      <vt:lpstr>Calibri</vt:lpstr>
      <vt:lpstr>Corbel</vt:lpstr>
      <vt:lpstr>Segoe Print</vt:lpstr>
      <vt:lpstr>Segoe Script</vt:lpstr>
      <vt:lpstr>Times New Roman</vt:lpstr>
      <vt:lpstr>Wingdings</vt:lpstr>
      <vt:lpstr>Plantilla_Increxa-FoCo_FEB2017</vt:lpstr>
      <vt:lpstr>Presentación de PowerPoint</vt:lpstr>
      <vt:lpstr>Objetivos_</vt:lpstr>
      <vt:lpstr>Agenda_</vt:lpstr>
      <vt:lpstr>Libro de reclamaciones_</vt:lpstr>
      <vt:lpstr>Libro de reclamaciones_</vt:lpstr>
      <vt:lpstr>Responsabilidades de asesor</vt:lpstr>
      <vt:lpstr>Reclamo y queja_</vt:lpstr>
      <vt:lpstr>Reclamo y queja_</vt:lpstr>
      <vt:lpstr>Formato físico_</vt:lpstr>
      <vt:lpstr>Formato físico_</vt:lpstr>
      <vt:lpstr>Flujo de atención_</vt:lpstr>
      <vt:lpstr>Flujo de atención TPF y TPF-TC_</vt:lpstr>
      <vt:lpstr>Registro en portal TPF y TPF-TC_</vt:lpstr>
      <vt:lpstr>Flujo de atención TP y TP-TPF_</vt:lpstr>
      <vt:lpstr>Registro en portal TP y TP-TPF_</vt:lpstr>
      <vt:lpstr>Registro en portal TP y TP-TPF_</vt:lpstr>
      <vt:lpstr>Registro en portal TP y TP-TPF_</vt:lpstr>
      <vt:lpstr>Registro en portal TP y TP-TPF_</vt:lpstr>
      <vt:lpstr>Registro en portal TP y TP-TPF_</vt:lpstr>
      <vt:lpstr>Acta de notificación_</vt:lpstr>
      <vt:lpstr>Acta de notificación_</vt:lpstr>
      <vt:lpstr>Acta de notificación_</vt:lpstr>
      <vt:lpstr>Cierre de incidente TP y TP-TPF_</vt:lpstr>
      <vt:lpstr>Cierre de incidente TP y TP-TPF_</vt:lpstr>
      <vt:lpstr>Cierre de incidente TP y TP-TPF_</vt:lpstr>
      <vt:lpstr>Flujo de atención TP y TP-TPF_</vt:lpstr>
      <vt:lpstr>Registro en portal_</vt:lpstr>
      <vt:lpstr>Consideraciones finales_</vt:lpstr>
      <vt:lpstr>Preguntas frecuentes_</vt:lpstr>
      <vt:lpstr>Preguntas frecuentes_</vt:lpstr>
      <vt:lpstr>Caso práctico_</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Carla Garciarosell</dc:creator>
  <cp:lastModifiedBy>Oscar Herrera Valdez</cp:lastModifiedBy>
  <cp:revision>253</cp:revision>
  <dcterms:created xsi:type="dcterms:W3CDTF">2015-04-30T21:47:44Z</dcterms:created>
  <dcterms:modified xsi:type="dcterms:W3CDTF">2017-10-16T05:17:26Z</dcterms:modified>
</cp:coreProperties>
</file>